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78" r:id="rId5"/>
    <p:sldId id="280" r:id="rId6"/>
    <p:sldId id="279" r:id="rId7"/>
    <p:sldId id="269" r:id="rId8"/>
    <p:sldId id="270" r:id="rId9"/>
    <p:sldId id="258" r:id="rId10"/>
    <p:sldId id="259" r:id="rId11"/>
    <p:sldId id="272" r:id="rId12"/>
    <p:sldId id="271" r:id="rId13"/>
    <p:sldId id="264" r:id="rId14"/>
    <p:sldId id="265" r:id="rId15"/>
    <p:sldId id="275" r:id="rId16"/>
    <p:sldId id="266" r:id="rId17"/>
    <p:sldId id="267" r:id="rId18"/>
    <p:sldId id="281" r:id="rId19"/>
    <p:sldId id="274" r:id="rId20"/>
    <p:sldId id="273" r:id="rId21"/>
    <p:sldId id="283" r:id="rId22"/>
    <p:sldId id="276" r:id="rId23"/>
    <p:sldId id="277" r:id="rId24"/>
    <p:sldId id="28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4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532F1DF-7055-47B1-886E-542ED7C1F62F}" type="datetimeFigureOut">
              <a:rPr lang="zh-CN" altLang="en-US" smtClean="0"/>
              <a:t>2021/7/5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2938494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2F1DF-7055-47B1-886E-542ED7C1F62F}" type="datetimeFigureOut">
              <a:rPr lang="zh-CN" altLang="en-US" smtClean="0"/>
              <a:t>2021/7/5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234861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2F1DF-7055-47B1-886E-542ED7C1F62F}" type="datetimeFigureOut">
              <a:rPr lang="zh-CN" altLang="en-US" smtClean="0"/>
              <a:t>2021/7/5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3980145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532F1DF-7055-47B1-886E-542ED7C1F62F}" type="datetimeFigureOut">
              <a:rPr lang="zh-CN" altLang="en-US" smtClean="0"/>
              <a:t>2021/7/5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276020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532F1DF-7055-47B1-886E-542ED7C1F62F}" type="datetimeFigureOut">
              <a:rPr lang="zh-CN" altLang="en-US" smtClean="0"/>
              <a:t>2021/7/5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108259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532F1DF-7055-47B1-886E-542ED7C1F62F}" type="datetimeFigureOut">
              <a:rPr lang="zh-CN" altLang="en-US" smtClean="0"/>
              <a:t>2021/7/5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905439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532F1DF-7055-47B1-886E-542ED7C1F62F}" type="datetimeFigureOut">
              <a:rPr lang="zh-CN" altLang="en-US" smtClean="0"/>
              <a:t>2021/7/5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1484740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532F1DF-7055-47B1-886E-542ED7C1F62F}" type="datetimeFigureOut">
              <a:rPr lang="zh-CN" altLang="en-US" smtClean="0"/>
              <a:t>2021/7/5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3756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32F1DF-7055-47B1-886E-542ED7C1F62F}" type="datetimeFigureOut">
              <a:rPr lang="zh-CN" altLang="en-US" smtClean="0"/>
              <a:t>2021/7/5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114892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532F1DF-7055-47B1-886E-542ED7C1F62F}" type="datetimeFigureOut">
              <a:rPr lang="zh-CN" altLang="en-US" smtClean="0"/>
              <a:t>2021/7/5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3598032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532F1DF-7055-47B1-886E-542ED7C1F62F}" type="datetimeFigureOut">
              <a:rPr lang="zh-CN" altLang="en-US" smtClean="0"/>
              <a:t>2021/7/5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75066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32F1DF-7055-47B1-886E-542ED7C1F62F}" type="datetimeFigureOut">
              <a:rPr lang="zh-CN" altLang="en-US" smtClean="0"/>
              <a:t>2021/7/5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68B06-CD3A-4F88-8BE2-0CF178BE431B}" type="slidenum">
              <a:rPr lang="zh-CN" altLang="en-US" smtClean="0"/>
              <a:t>‹#›</a:t>
            </a:fld>
            <a:endParaRPr lang="zh-CN" altLang="en-US"/>
          </a:p>
        </p:txBody>
      </p:sp>
    </p:spTree>
    <p:extLst>
      <p:ext uri="{BB962C8B-B14F-4D97-AF65-F5344CB8AC3E}">
        <p14:creationId xmlns:p14="http://schemas.microsoft.com/office/powerpoint/2010/main" val="2265698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processors.wiki.ti.com/index.php/Download_CC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MSP430</a:t>
            </a:r>
            <a:r>
              <a:rPr lang="zh-CN" altLang="en-US" dirty="0"/>
              <a:t>单片机及</a:t>
            </a:r>
            <a:br>
              <a:rPr lang="en-US" altLang="zh-CN" dirty="0"/>
            </a:br>
            <a:r>
              <a:rPr lang="en-US" altLang="zh-CN" dirty="0"/>
              <a:t>CCS</a:t>
            </a:r>
            <a:r>
              <a:rPr lang="zh-CN" altLang="en-US"/>
              <a:t>开发环境简介</a:t>
            </a:r>
            <a:endParaRPr lang="zh-CN" altLang="en-US" dirty="0"/>
          </a:p>
        </p:txBody>
      </p:sp>
      <p:sp>
        <p:nvSpPr>
          <p:cNvPr id="3" name="副标题 2"/>
          <p:cNvSpPr>
            <a:spLocks noGrp="1"/>
          </p:cNvSpPr>
          <p:nvPr>
            <p:ph type="subTitle" idx="1"/>
          </p:nvPr>
        </p:nvSpPr>
        <p:spPr>
          <a:xfrm>
            <a:off x="1524000" y="4627140"/>
            <a:ext cx="9144000" cy="630660"/>
          </a:xfrm>
        </p:spPr>
        <p:txBody>
          <a:bodyPr>
            <a:normAutofit/>
          </a:bodyPr>
          <a:lstStyle/>
          <a:p>
            <a:r>
              <a:rPr lang="zh-CN" altLang="en-US" dirty="0"/>
              <a:t>杨帆</a:t>
            </a:r>
            <a:endParaRPr lang="en-US" altLang="zh-CN" dirty="0"/>
          </a:p>
          <a:p>
            <a:endParaRPr lang="zh-CN" altLang="en-US" dirty="0"/>
          </a:p>
        </p:txBody>
      </p:sp>
    </p:spTree>
    <p:extLst>
      <p:ext uri="{BB962C8B-B14F-4D97-AF65-F5344CB8AC3E}">
        <p14:creationId xmlns:p14="http://schemas.microsoft.com/office/powerpoint/2010/main" val="697869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MSP430G2</a:t>
            </a:r>
            <a:r>
              <a:rPr lang="zh-CN" altLang="en-US" dirty="0"/>
              <a:t> </a:t>
            </a:r>
            <a:r>
              <a:rPr lang="en-US" altLang="zh-CN" dirty="0" err="1"/>
              <a:t>LaunchPad</a:t>
            </a:r>
            <a:r>
              <a:rPr lang="en-US" altLang="zh-CN" dirty="0"/>
              <a:t> </a:t>
            </a:r>
            <a:endParaRPr lang="zh-CN" altLang="en-US" dirty="0"/>
          </a:p>
        </p:txBody>
      </p:sp>
      <p:pic>
        <p:nvPicPr>
          <p:cNvPr id="3" name="图片 2"/>
          <p:cNvPicPr>
            <a:picLocks noChangeAspect="1"/>
          </p:cNvPicPr>
          <p:nvPr/>
        </p:nvPicPr>
        <p:blipFill>
          <a:blip r:embed="rId2"/>
          <a:stretch>
            <a:fillRect/>
          </a:stretch>
        </p:blipFill>
        <p:spPr>
          <a:xfrm>
            <a:off x="2304356" y="1458415"/>
            <a:ext cx="7583288" cy="4912850"/>
          </a:xfrm>
          <a:prstGeom prst="rect">
            <a:avLst/>
          </a:prstGeom>
        </p:spPr>
      </p:pic>
    </p:spTree>
    <p:extLst>
      <p:ext uri="{BB962C8B-B14F-4D97-AF65-F5344CB8AC3E}">
        <p14:creationId xmlns:p14="http://schemas.microsoft.com/office/powerpoint/2010/main" val="317713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MSP430G2</a:t>
            </a:r>
            <a:r>
              <a:rPr lang="zh-CN" altLang="en-US" dirty="0"/>
              <a:t> </a:t>
            </a:r>
            <a:r>
              <a:rPr lang="en-US" altLang="zh-CN" dirty="0" err="1"/>
              <a:t>LaunchPad</a:t>
            </a:r>
            <a:r>
              <a:rPr lang="en-US" altLang="zh-CN" dirty="0"/>
              <a:t> </a:t>
            </a:r>
            <a:endParaRPr lang="zh-CN" altLang="en-US" dirty="0"/>
          </a:p>
        </p:txBody>
      </p:sp>
      <p:sp>
        <p:nvSpPr>
          <p:cNvPr id="3" name="内容占位符 2"/>
          <p:cNvSpPr>
            <a:spLocks noGrp="1"/>
          </p:cNvSpPr>
          <p:nvPr>
            <p:ph idx="1"/>
          </p:nvPr>
        </p:nvSpPr>
        <p:spPr/>
        <p:txBody>
          <a:bodyPr/>
          <a:lstStyle/>
          <a:p>
            <a:r>
              <a:rPr lang="zh-CN" altLang="en-US" dirty="0"/>
              <a:t>基于</a:t>
            </a:r>
            <a:r>
              <a:rPr lang="en-US" altLang="zh-CN" dirty="0"/>
              <a:t>TI MSP430G2553</a:t>
            </a:r>
            <a:r>
              <a:rPr lang="zh-CN" altLang="en-US" dirty="0"/>
              <a:t>单片机的口袋实验板</a:t>
            </a:r>
            <a:endParaRPr lang="en-US" altLang="zh-CN" dirty="0"/>
          </a:p>
          <a:p>
            <a:endParaRPr lang="zh-CN" altLang="en-US" dirty="0"/>
          </a:p>
        </p:txBody>
      </p:sp>
      <p:pic>
        <p:nvPicPr>
          <p:cNvPr id="5" name="图片 4">
            <a:extLst>
              <a:ext uri="{FF2B5EF4-FFF2-40B4-BE49-F238E27FC236}">
                <a16:creationId xmlns:a16="http://schemas.microsoft.com/office/drawing/2014/main" id="{66CF3BC9-0823-42EC-B14E-406A9E0C0878}"/>
              </a:ext>
            </a:extLst>
          </p:cNvPr>
          <p:cNvPicPr>
            <a:picLocks noChangeAspect="1"/>
          </p:cNvPicPr>
          <p:nvPr/>
        </p:nvPicPr>
        <p:blipFill>
          <a:blip r:embed="rId2"/>
          <a:stretch>
            <a:fillRect/>
          </a:stretch>
        </p:blipFill>
        <p:spPr>
          <a:xfrm>
            <a:off x="2767347" y="2297763"/>
            <a:ext cx="5905264" cy="4351338"/>
          </a:xfrm>
          <a:prstGeom prst="rect">
            <a:avLst/>
          </a:prstGeom>
        </p:spPr>
      </p:pic>
    </p:spTree>
    <p:extLst>
      <p:ext uri="{BB962C8B-B14F-4D97-AF65-F5344CB8AC3E}">
        <p14:creationId xmlns:p14="http://schemas.microsoft.com/office/powerpoint/2010/main" val="1057752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MSP430G2</a:t>
            </a:r>
            <a:r>
              <a:rPr lang="zh-CN" altLang="en-US" dirty="0"/>
              <a:t> </a:t>
            </a:r>
            <a:r>
              <a:rPr lang="en-US" altLang="zh-CN" dirty="0" err="1"/>
              <a:t>LaunchPad</a:t>
            </a:r>
            <a:r>
              <a:rPr lang="en-US" altLang="zh-CN" dirty="0"/>
              <a:t> </a:t>
            </a:r>
            <a:endParaRPr lang="zh-CN" altLang="en-US" dirty="0"/>
          </a:p>
        </p:txBody>
      </p:sp>
      <p:sp>
        <p:nvSpPr>
          <p:cNvPr id="3" name="内容占位符 2"/>
          <p:cNvSpPr>
            <a:spLocks noGrp="1"/>
          </p:cNvSpPr>
          <p:nvPr>
            <p:ph idx="1"/>
          </p:nvPr>
        </p:nvSpPr>
        <p:spPr/>
        <p:txBody>
          <a:bodyPr/>
          <a:lstStyle/>
          <a:p>
            <a:r>
              <a:rPr lang="zh-CN" altLang="en-US" dirty="0"/>
              <a:t>功能</a:t>
            </a:r>
            <a:endParaRPr lang="en-US" altLang="zh-CN" dirty="0"/>
          </a:p>
          <a:p>
            <a:pPr lvl="1"/>
            <a:r>
              <a:rPr lang="zh-CN" altLang="en-US" dirty="0"/>
              <a:t>板载仿真器：用于向单片机下载程序及在线仿真，位于开发板上半部分</a:t>
            </a:r>
            <a:endParaRPr lang="en-US" altLang="zh-CN" dirty="0"/>
          </a:p>
          <a:p>
            <a:pPr lvl="1"/>
            <a:r>
              <a:rPr lang="zh-CN" altLang="en-US" dirty="0"/>
              <a:t>主芯片、引脚及按键等</a:t>
            </a:r>
            <a:endParaRPr lang="en-US" altLang="zh-CN" dirty="0"/>
          </a:p>
          <a:p>
            <a:pPr lvl="2"/>
            <a:r>
              <a:rPr lang="en-US" altLang="zh-CN" dirty="0"/>
              <a:t>MSP430G2553</a:t>
            </a:r>
          </a:p>
          <a:p>
            <a:pPr lvl="2"/>
            <a:r>
              <a:rPr lang="en-US" altLang="zh-CN" dirty="0"/>
              <a:t>20</a:t>
            </a:r>
            <a:r>
              <a:rPr lang="zh-CN" altLang="en-US" dirty="0"/>
              <a:t>个引脚</a:t>
            </a:r>
            <a:endParaRPr lang="en-US" altLang="zh-CN" dirty="0"/>
          </a:p>
          <a:p>
            <a:pPr lvl="2"/>
            <a:r>
              <a:rPr lang="zh-CN" altLang="en-US" dirty="0"/>
              <a:t>两个按键：</a:t>
            </a:r>
            <a:r>
              <a:rPr lang="en-US" altLang="zh-CN" dirty="0"/>
              <a:t>P1.3</a:t>
            </a:r>
            <a:r>
              <a:rPr lang="zh-CN" altLang="en-US" dirty="0"/>
              <a:t>、</a:t>
            </a:r>
            <a:r>
              <a:rPr lang="en-US" altLang="zh-CN" dirty="0"/>
              <a:t>Reset</a:t>
            </a:r>
          </a:p>
          <a:p>
            <a:pPr lvl="2"/>
            <a:r>
              <a:rPr lang="zh-CN" altLang="en-US" dirty="0"/>
              <a:t>两个</a:t>
            </a:r>
            <a:r>
              <a:rPr lang="en-US" altLang="zh-CN" dirty="0"/>
              <a:t>LED</a:t>
            </a:r>
            <a:r>
              <a:rPr lang="zh-CN" altLang="en-US" dirty="0"/>
              <a:t>：</a:t>
            </a:r>
            <a:r>
              <a:rPr lang="en-US" altLang="zh-CN" dirty="0"/>
              <a:t>LED1</a:t>
            </a:r>
            <a:r>
              <a:rPr lang="zh-CN" altLang="en-US" dirty="0"/>
              <a:t>接</a:t>
            </a:r>
            <a:r>
              <a:rPr lang="en-US" altLang="zh-CN" dirty="0"/>
              <a:t>P1.0</a:t>
            </a:r>
            <a:r>
              <a:rPr lang="zh-CN" altLang="en-US" dirty="0"/>
              <a:t>，</a:t>
            </a:r>
            <a:r>
              <a:rPr lang="en-US" altLang="zh-CN" dirty="0"/>
              <a:t>LED2</a:t>
            </a:r>
            <a:r>
              <a:rPr lang="zh-CN" altLang="en-US" dirty="0"/>
              <a:t>接</a:t>
            </a:r>
            <a:r>
              <a:rPr lang="en-US" altLang="zh-CN" dirty="0"/>
              <a:t>P1.6</a:t>
            </a:r>
          </a:p>
          <a:p>
            <a:pPr lvl="2"/>
            <a:endParaRPr lang="en-US" altLang="zh-CN" dirty="0"/>
          </a:p>
          <a:p>
            <a:pPr lvl="2"/>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765014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en-US" altLang="zh-CN" dirty="0"/>
              <a:t>CCS</a:t>
            </a:r>
            <a:r>
              <a:rPr lang="zh-CN" altLang="en-US" dirty="0"/>
              <a:t>安装</a:t>
            </a:r>
          </a:p>
        </p:txBody>
      </p:sp>
      <p:sp>
        <p:nvSpPr>
          <p:cNvPr id="3" name="内容占位符 2"/>
          <p:cNvSpPr>
            <a:spLocks noGrp="1"/>
          </p:cNvSpPr>
          <p:nvPr>
            <p:ph idx="1"/>
          </p:nvPr>
        </p:nvSpPr>
        <p:spPr/>
        <p:txBody>
          <a:bodyPr/>
          <a:lstStyle/>
          <a:p>
            <a:r>
              <a:rPr lang="en-US" altLang="zh-CN" dirty="0"/>
              <a:t>1</a:t>
            </a:r>
            <a:r>
              <a:rPr lang="zh-CN" altLang="en-US" dirty="0"/>
              <a:t>、软件下载：</a:t>
            </a:r>
            <a:r>
              <a:rPr lang="en-US" altLang="zh-CN" dirty="0">
                <a:hlinkClick r:id="rId2"/>
              </a:rPr>
              <a:t>http://processors.wiki.ti.com/index.php/Download_CCS</a:t>
            </a:r>
            <a:r>
              <a:rPr lang="en-US" altLang="zh-CN" dirty="0"/>
              <a:t> </a:t>
            </a:r>
            <a:endParaRPr lang="zh-CN" altLang="en-US" dirty="0"/>
          </a:p>
        </p:txBody>
      </p:sp>
      <p:pic>
        <p:nvPicPr>
          <p:cNvPr id="6" name="图片 5">
            <a:extLst>
              <a:ext uri="{FF2B5EF4-FFF2-40B4-BE49-F238E27FC236}">
                <a16:creationId xmlns:a16="http://schemas.microsoft.com/office/drawing/2014/main" id="{E4D9EC20-C6E6-4830-88E8-6E763200325F}"/>
              </a:ext>
            </a:extLst>
          </p:cNvPr>
          <p:cNvPicPr>
            <a:picLocks noChangeAspect="1"/>
          </p:cNvPicPr>
          <p:nvPr/>
        </p:nvPicPr>
        <p:blipFill>
          <a:blip r:embed="rId3"/>
          <a:stretch>
            <a:fillRect/>
          </a:stretch>
        </p:blipFill>
        <p:spPr>
          <a:xfrm>
            <a:off x="1902319" y="2905252"/>
            <a:ext cx="7293757" cy="3587623"/>
          </a:xfrm>
          <a:prstGeom prst="rect">
            <a:avLst/>
          </a:prstGeom>
        </p:spPr>
      </p:pic>
    </p:spTree>
    <p:extLst>
      <p:ext uri="{BB962C8B-B14F-4D97-AF65-F5344CB8AC3E}">
        <p14:creationId xmlns:p14="http://schemas.microsoft.com/office/powerpoint/2010/main" val="673651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en-US" altLang="zh-CN" dirty="0"/>
              <a:t>CCS</a:t>
            </a:r>
            <a:r>
              <a:rPr lang="zh-CN" altLang="en-US" dirty="0"/>
              <a:t>安装</a:t>
            </a:r>
          </a:p>
        </p:txBody>
      </p:sp>
      <p:sp>
        <p:nvSpPr>
          <p:cNvPr id="3" name="内容占位符 2"/>
          <p:cNvSpPr>
            <a:spLocks noGrp="1"/>
          </p:cNvSpPr>
          <p:nvPr>
            <p:ph idx="1"/>
          </p:nvPr>
        </p:nvSpPr>
        <p:spPr>
          <a:xfrm>
            <a:off x="838200" y="1825625"/>
            <a:ext cx="4050520" cy="4351338"/>
          </a:xfrm>
        </p:spPr>
        <p:txBody>
          <a:bodyPr/>
          <a:lstStyle/>
          <a:p>
            <a:r>
              <a:rPr lang="en-US" altLang="zh-CN" dirty="0"/>
              <a:t>2</a:t>
            </a:r>
            <a:r>
              <a:rPr lang="zh-CN" altLang="en-US" dirty="0"/>
              <a:t>、</a:t>
            </a:r>
            <a:r>
              <a:rPr lang="zh-CN" altLang="zh-CN" dirty="0"/>
              <a:t>解压缩安装包，不要放在含有中文的路径里</a:t>
            </a:r>
            <a:r>
              <a:rPr lang="zh-CN" altLang="en-US" dirty="0"/>
              <a:t>，</a:t>
            </a:r>
            <a:r>
              <a:rPr lang="zh-CN" altLang="zh-CN" dirty="0"/>
              <a:t>双击文件夹内的安装程序</a:t>
            </a:r>
            <a:r>
              <a:rPr lang="zh-CN" altLang="en-US" dirty="0"/>
              <a:t>，最好关闭杀毒软件</a:t>
            </a:r>
            <a:endParaRPr lang="en-US" altLang="zh-CN" dirty="0"/>
          </a:p>
          <a:p>
            <a:endParaRPr lang="en-US" altLang="zh-CN" dirty="0"/>
          </a:p>
          <a:p>
            <a:r>
              <a:rPr lang="zh-CN" altLang="en-US" dirty="0">
                <a:solidFill>
                  <a:srgbClr val="FF0000"/>
                </a:solidFill>
              </a:rPr>
              <a:t>不要使用中文路径</a:t>
            </a:r>
          </a:p>
        </p:txBody>
      </p:sp>
      <p:pic>
        <p:nvPicPr>
          <p:cNvPr id="6" name="图片 5">
            <a:extLst>
              <a:ext uri="{FF2B5EF4-FFF2-40B4-BE49-F238E27FC236}">
                <a16:creationId xmlns:a16="http://schemas.microsoft.com/office/drawing/2014/main" id="{3EFFF23D-0CF2-449E-B75F-BCDA2FFCBAA0}"/>
              </a:ext>
            </a:extLst>
          </p:cNvPr>
          <p:cNvPicPr>
            <a:picLocks noChangeAspect="1"/>
          </p:cNvPicPr>
          <p:nvPr/>
        </p:nvPicPr>
        <p:blipFill>
          <a:blip r:embed="rId2"/>
          <a:stretch>
            <a:fillRect/>
          </a:stretch>
        </p:blipFill>
        <p:spPr>
          <a:xfrm>
            <a:off x="5116520" y="1208478"/>
            <a:ext cx="6548314" cy="5111910"/>
          </a:xfrm>
          <a:prstGeom prst="rect">
            <a:avLst/>
          </a:prstGeom>
        </p:spPr>
      </p:pic>
    </p:spTree>
    <p:extLst>
      <p:ext uri="{BB962C8B-B14F-4D97-AF65-F5344CB8AC3E}">
        <p14:creationId xmlns:p14="http://schemas.microsoft.com/office/powerpoint/2010/main" val="1350607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7963B-54D0-4262-8D00-D042ACCE857E}"/>
              </a:ext>
            </a:extLst>
          </p:cNvPr>
          <p:cNvSpPr>
            <a:spLocks noGrp="1"/>
          </p:cNvSpPr>
          <p:nvPr>
            <p:ph type="title"/>
          </p:nvPr>
        </p:nvSpPr>
        <p:spPr/>
        <p:txBody>
          <a:bodyPr/>
          <a:lstStyle/>
          <a:p>
            <a:r>
              <a:rPr lang="zh-CN" altLang="en-US" dirty="0"/>
              <a:t>三、</a:t>
            </a:r>
            <a:r>
              <a:rPr lang="en-US" altLang="zh-CN" dirty="0"/>
              <a:t>CCS</a:t>
            </a:r>
            <a:r>
              <a:rPr lang="zh-CN" altLang="en-US" dirty="0"/>
              <a:t>安装</a:t>
            </a:r>
          </a:p>
        </p:txBody>
      </p:sp>
      <p:sp>
        <p:nvSpPr>
          <p:cNvPr id="3" name="内容占位符 2">
            <a:extLst>
              <a:ext uri="{FF2B5EF4-FFF2-40B4-BE49-F238E27FC236}">
                <a16:creationId xmlns:a16="http://schemas.microsoft.com/office/drawing/2014/main" id="{A4540BC7-8740-441A-BF46-CA40DCF84C56}"/>
              </a:ext>
            </a:extLst>
          </p:cNvPr>
          <p:cNvSpPr>
            <a:spLocks noGrp="1"/>
          </p:cNvSpPr>
          <p:nvPr>
            <p:ph idx="1"/>
          </p:nvPr>
        </p:nvSpPr>
        <p:spPr/>
        <p:txBody>
          <a:bodyPr/>
          <a:lstStyle/>
          <a:p>
            <a:r>
              <a:rPr lang="en-US" altLang="zh-CN" dirty="0"/>
              <a:t>3</a:t>
            </a:r>
            <a:r>
              <a:rPr lang="zh-CN" altLang="en-US" dirty="0"/>
              <a:t>、选择安装路径</a:t>
            </a:r>
            <a:endParaRPr lang="en-US" altLang="zh-CN" dirty="0"/>
          </a:p>
          <a:p>
            <a:endParaRPr lang="en-US" altLang="zh-CN" dirty="0"/>
          </a:p>
          <a:p>
            <a:r>
              <a:rPr lang="zh-CN" altLang="en-US" dirty="0"/>
              <a:t>注意：</a:t>
            </a:r>
            <a:r>
              <a:rPr lang="zh-CN" altLang="en-US" dirty="0">
                <a:solidFill>
                  <a:srgbClr val="FF0000"/>
                </a:solidFill>
              </a:rPr>
              <a:t>路径不要有中文</a:t>
            </a:r>
          </a:p>
        </p:txBody>
      </p:sp>
      <p:pic>
        <p:nvPicPr>
          <p:cNvPr id="5" name="图片 4">
            <a:extLst>
              <a:ext uri="{FF2B5EF4-FFF2-40B4-BE49-F238E27FC236}">
                <a16:creationId xmlns:a16="http://schemas.microsoft.com/office/drawing/2014/main" id="{7281AFEF-731C-4E62-8E66-F0584D682827}"/>
              </a:ext>
            </a:extLst>
          </p:cNvPr>
          <p:cNvPicPr>
            <a:picLocks noChangeAspect="1"/>
          </p:cNvPicPr>
          <p:nvPr/>
        </p:nvPicPr>
        <p:blipFill>
          <a:blip r:embed="rId2"/>
          <a:stretch>
            <a:fillRect/>
          </a:stretch>
        </p:blipFill>
        <p:spPr>
          <a:xfrm>
            <a:off x="4805846" y="928185"/>
            <a:ext cx="6854392" cy="5350848"/>
          </a:xfrm>
          <a:prstGeom prst="rect">
            <a:avLst/>
          </a:prstGeom>
        </p:spPr>
      </p:pic>
    </p:spTree>
    <p:extLst>
      <p:ext uri="{BB962C8B-B14F-4D97-AF65-F5344CB8AC3E}">
        <p14:creationId xmlns:p14="http://schemas.microsoft.com/office/powerpoint/2010/main" val="3607339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en-US" altLang="zh-CN" dirty="0"/>
              <a:t>CCS</a:t>
            </a:r>
            <a:r>
              <a:rPr lang="zh-CN" altLang="en-US" dirty="0"/>
              <a:t>安装</a:t>
            </a:r>
          </a:p>
        </p:txBody>
      </p:sp>
      <p:sp>
        <p:nvSpPr>
          <p:cNvPr id="3" name="内容占位符 2"/>
          <p:cNvSpPr>
            <a:spLocks noGrp="1"/>
          </p:cNvSpPr>
          <p:nvPr>
            <p:ph idx="1"/>
          </p:nvPr>
        </p:nvSpPr>
        <p:spPr>
          <a:xfrm>
            <a:off x="838200" y="1825625"/>
            <a:ext cx="4994564" cy="4351338"/>
          </a:xfrm>
        </p:spPr>
        <p:txBody>
          <a:bodyPr/>
          <a:lstStyle/>
          <a:p>
            <a:r>
              <a:rPr lang="en-US" altLang="zh-CN" dirty="0"/>
              <a:t>4</a:t>
            </a:r>
            <a:r>
              <a:rPr lang="zh-CN" altLang="en-US" dirty="0"/>
              <a:t>、</a:t>
            </a:r>
            <a:r>
              <a:rPr lang="zh-CN" altLang="zh-CN" dirty="0"/>
              <a:t>勾选</a:t>
            </a:r>
            <a:r>
              <a:rPr lang="en-US" altLang="zh-CN" dirty="0"/>
              <a:t>msp430	/msp432</a:t>
            </a:r>
            <a:endParaRPr lang="zh-CN" altLang="en-US" dirty="0"/>
          </a:p>
        </p:txBody>
      </p:sp>
      <p:grpSp>
        <p:nvGrpSpPr>
          <p:cNvPr id="6" name="组合 5">
            <a:extLst>
              <a:ext uri="{FF2B5EF4-FFF2-40B4-BE49-F238E27FC236}">
                <a16:creationId xmlns:a16="http://schemas.microsoft.com/office/drawing/2014/main" id="{A870AB29-7B84-4CC3-BDA2-0BA627DD7F78}"/>
              </a:ext>
            </a:extLst>
          </p:cNvPr>
          <p:cNvGrpSpPr/>
          <p:nvPr/>
        </p:nvGrpSpPr>
        <p:grpSpPr>
          <a:xfrm>
            <a:off x="5785073" y="1721961"/>
            <a:ext cx="5316286" cy="4558665"/>
            <a:chOff x="5785073" y="1721961"/>
            <a:chExt cx="5316286" cy="4558665"/>
          </a:xfrm>
        </p:grpSpPr>
        <p:pic>
          <p:nvPicPr>
            <p:cNvPr id="4" name="图片 3"/>
            <p:cNvPicPr/>
            <p:nvPr/>
          </p:nvPicPr>
          <p:blipFill>
            <a:blip r:embed="rId2"/>
            <a:stretch>
              <a:fillRect/>
            </a:stretch>
          </p:blipFill>
          <p:spPr>
            <a:xfrm>
              <a:off x="5832764" y="1721961"/>
              <a:ext cx="5268595" cy="4558665"/>
            </a:xfrm>
            <a:prstGeom prst="rect">
              <a:avLst/>
            </a:prstGeom>
            <a:noFill/>
            <a:ln w="9525">
              <a:noFill/>
            </a:ln>
          </p:spPr>
        </p:pic>
        <p:sp>
          <p:nvSpPr>
            <p:cNvPr id="5" name="椭圆 4">
              <a:extLst>
                <a:ext uri="{FF2B5EF4-FFF2-40B4-BE49-F238E27FC236}">
                  <a16:creationId xmlns:a16="http://schemas.microsoft.com/office/drawing/2014/main" id="{7CA83604-B362-4ACF-AE2F-0889289658F4}"/>
                </a:ext>
              </a:extLst>
            </p:cNvPr>
            <p:cNvSpPr/>
            <p:nvPr/>
          </p:nvSpPr>
          <p:spPr>
            <a:xfrm>
              <a:off x="5785073" y="2407767"/>
              <a:ext cx="473283" cy="4089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6473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三、软件环境安装</a:t>
            </a:r>
          </a:p>
        </p:txBody>
      </p:sp>
      <p:sp>
        <p:nvSpPr>
          <p:cNvPr id="3" name="内容占位符 2"/>
          <p:cNvSpPr>
            <a:spLocks noGrp="1"/>
          </p:cNvSpPr>
          <p:nvPr>
            <p:ph idx="1"/>
          </p:nvPr>
        </p:nvSpPr>
        <p:spPr>
          <a:xfrm>
            <a:off x="838200" y="1825625"/>
            <a:ext cx="4953000" cy="4351338"/>
          </a:xfrm>
        </p:spPr>
        <p:txBody>
          <a:bodyPr/>
          <a:lstStyle/>
          <a:p>
            <a:r>
              <a:rPr lang="en-US" altLang="zh-CN" dirty="0"/>
              <a:t>5</a:t>
            </a:r>
            <a:r>
              <a:rPr lang="zh-CN" altLang="en-US" dirty="0"/>
              <a:t>、勾选</a:t>
            </a:r>
            <a:r>
              <a:rPr lang="en-US" altLang="zh-CN" dirty="0" err="1"/>
              <a:t>jlink</a:t>
            </a:r>
            <a:r>
              <a:rPr lang="zh-CN" altLang="en-US" dirty="0"/>
              <a:t>（可选）</a:t>
            </a:r>
            <a:endParaRPr lang="en-US" altLang="zh-CN" dirty="0"/>
          </a:p>
          <a:p>
            <a:r>
              <a:rPr lang="zh-CN" altLang="zh-CN" dirty="0"/>
              <a:t>等待较长一段时间</a:t>
            </a:r>
            <a:endParaRPr lang="en-US" altLang="zh-CN" dirty="0"/>
          </a:p>
          <a:p>
            <a:endParaRPr lang="zh-CN" altLang="en-US" dirty="0"/>
          </a:p>
        </p:txBody>
      </p:sp>
      <p:pic>
        <p:nvPicPr>
          <p:cNvPr id="4" name="图片 3"/>
          <p:cNvPicPr/>
          <p:nvPr/>
        </p:nvPicPr>
        <p:blipFill>
          <a:blip r:embed="rId2"/>
          <a:stretch>
            <a:fillRect/>
          </a:stretch>
        </p:blipFill>
        <p:spPr>
          <a:xfrm>
            <a:off x="5927811" y="1825625"/>
            <a:ext cx="5268595" cy="4558665"/>
          </a:xfrm>
          <a:prstGeom prst="rect">
            <a:avLst/>
          </a:prstGeom>
          <a:noFill/>
          <a:ln w="9525">
            <a:noFill/>
          </a:ln>
        </p:spPr>
      </p:pic>
    </p:spTree>
    <p:extLst>
      <p:ext uri="{BB962C8B-B14F-4D97-AF65-F5344CB8AC3E}">
        <p14:creationId xmlns:p14="http://schemas.microsoft.com/office/powerpoint/2010/main" val="4112555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D9244-4C9E-47C3-BE9E-0B9E771A9098}"/>
              </a:ext>
            </a:extLst>
          </p:cNvPr>
          <p:cNvSpPr>
            <a:spLocks noGrp="1"/>
          </p:cNvSpPr>
          <p:nvPr>
            <p:ph type="title"/>
          </p:nvPr>
        </p:nvSpPr>
        <p:spPr/>
        <p:txBody>
          <a:bodyPr/>
          <a:lstStyle/>
          <a:p>
            <a:r>
              <a:rPr lang="zh-CN" altLang="en-US" dirty="0"/>
              <a:t>三、软件环境安装</a:t>
            </a:r>
          </a:p>
        </p:txBody>
      </p:sp>
      <p:sp>
        <p:nvSpPr>
          <p:cNvPr id="3" name="内容占位符 2">
            <a:extLst>
              <a:ext uri="{FF2B5EF4-FFF2-40B4-BE49-F238E27FC236}">
                <a16:creationId xmlns:a16="http://schemas.microsoft.com/office/drawing/2014/main" id="{70107D3E-75ED-4288-9E24-58547517458E}"/>
              </a:ext>
            </a:extLst>
          </p:cNvPr>
          <p:cNvSpPr>
            <a:spLocks noGrp="1"/>
          </p:cNvSpPr>
          <p:nvPr>
            <p:ph idx="1"/>
          </p:nvPr>
        </p:nvSpPr>
        <p:spPr/>
        <p:txBody>
          <a:bodyPr/>
          <a:lstStyle/>
          <a:p>
            <a:r>
              <a:rPr lang="en-US" altLang="zh-CN" dirty="0"/>
              <a:t>6</a:t>
            </a:r>
            <a:r>
              <a:rPr lang="zh-CN" altLang="en-US" dirty="0"/>
              <a:t>、设置</a:t>
            </a:r>
            <a:r>
              <a:rPr lang="en-US" altLang="zh-CN" dirty="0"/>
              <a:t>workspace</a:t>
            </a:r>
          </a:p>
          <a:p>
            <a:pPr marL="0" indent="0">
              <a:buNone/>
            </a:pPr>
            <a:r>
              <a:rPr lang="zh-CN" altLang="en-US" sz="2400" dirty="0"/>
              <a:t>  选择一个文件夹作为工作目录，路径必须为全英文</a:t>
            </a:r>
          </a:p>
        </p:txBody>
      </p:sp>
      <p:pic>
        <p:nvPicPr>
          <p:cNvPr id="5" name="图片 4">
            <a:extLst>
              <a:ext uri="{FF2B5EF4-FFF2-40B4-BE49-F238E27FC236}">
                <a16:creationId xmlns:a16="http://schemas.microsoft.com/office/drawing/2014/main" id="{307D3C73-DBFB-4BBE-AC31-10168B91B271}"/>
              </a:ext>
            </a:extLst>
          </p:cNvPr>
          <p:cNvPicPr>
            <a:picLocks noChangeAspect="1"/>
          </p:cNvPicPr>
          <p:nvPr/>
        </p:nvPicPr>
        <p:blipFill>
          <a:blip r:embed="rId2"/>
          <a:stretch>
            <a:fillRect/>
          </a:stretch>
        </p:blipFill>
        <p:spPr>
          <a:xfrm>
            <a:off x="1690075" y="2848883"/>
            <a:ext cx="8535275" cy="3734183"/>
          </a:xfrm>
          <a:prstGeom prst="rect">
            <a:avLst/>
          </a:prstGeom>
        </p:spPr>
      </p:pic>
    </p:spTree>
    <p:extLst>
      <p:ext uri="{BB962C8B-B14F-4D97-AF65-F5344CB8AC3E}">
        <p14:creationId xmlns:p14="http://schemas.microsoft.com/office/powerpoint/2010/main" val="45257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86B67-7888-4619-88FF-7B806AF45DD6}"/>
              </a:ext>
            </a:extLst>
          </p:cNvPr>
          <p:cNvSpPr>
            <a:spLocks noGrp="1"/>
          </p:cNvSpPr>
          <p:nvPr>
            <p:ph type="title"/>
          </p:nvPr>
        </p:nvSpPr>
        <p:spPr/>
        <p:txBody>
          <a:bodyPr/>
          <a:lstStyle/>
          <a:p>
            <a:r>
              <a:rPr lang="zh-CN" altLang="en-US" dirty="0"/>
              <a:t>三、</a:t>
            </a:r>
            <a:r>
              <a:rPr lang="en-US" altLang="zh-CN" dirty="0"/>
              <a:t>CCS</a:t>
            </a:r>
            <a:r>
              <a:rPr lang="zh-CN" altLang="en-US" dirty="0"/>
              <a:t>安装</a:t>
            </a:r>
          </a:p>
        </p:txBody>
      </p:sp>
      <p:sp>
        <p:nvSpPr>
          <p:cNvPr id="3" name="内容占位符 2">
            <a:extLst>
              <a:ext uri="{FF2B5EF4-FFF2-40B4-BE49-F238E27FC236}">
                <a16:creationId xmlns:a16="http://schemas.microsoft.com/office/drawing/2014/main" id="{9DE1B293-0B3F-4B9D-84BA-D3BCA1425877}"/>
              </a:ext>
            </a:extLst>
          </p:cNvPr>
          <p:cNvSpPr>
            <a:spLocks noGrp="1"/>
          </p:cNvSpPr>
          <p:nvPr>
            <p:ph idx="1"/>
          </p:nvPr>
        </p:nvSpPr>
        <p:spPr/>
        <p:txBody>
          <a:bodyPr>
            <a:normAutofit/>
          </a:bodyPr>
          <a:lstStyle/>
          <a:p>
            <a:r>
              <a:rPr lang="zh-CN" altLang="en-US" dirty="0"/>
              <a:t>常见错误</a:t>
            </a:r>
            <a:endParaRPr lang="en-US" altLang="zh-CN" dirty="0"/>
          </a:p>
          <a:p>
            <a:pPr lvl="1"/>
            <a:r>
              <a:rPr lang="zh-CN" altLang="en-US" dirty="0"/>
              <a:t>错误一： </a:t>
            </a:r>
            <a:r>
              <a:rPr lang="en-US" altLang="zh-CN" dirty="0"/>
              <a:t>CCS </a:t>
            </a:r>
            <a:r>
              <a:rPr lang="zh-CN" altLang="en-US" dirty="0"/>
              <a:t>安装文件的存放路径含有中文，例如 </a:t>
            </a:r>
            <a:r>
              <a:rPr lang="en-US" altLang="zh-CN" dirty="0"/>
              <a:t>C:\user\</a:t>
            </a:r>
            <a:r>
              <a:rPr lang="zh-CN" altLang="en-US" dirty="0"/>
              <a:t>我的下载</a:t>
            </a:r>
            <a:endParaRPr lang="en-US" altLang="zh-CN" dirty="0"/>
          </a:p>
          <a:p>
            <a:pPr lvl="1"/>
            <a:r>
              <a:rPr lang="zh-CN" altLang="en-US" dirty="0"/>
              <a:t>错误二： </a:t>
            </a:r>
            <a:r>
              <a:rPr lang="en-US" altLang="zh-CN" dirty="0"/>
              <a:t>CCS </a:t>
            </a:r>
            <a:r>
              <a:rPr lang="zh-CN" altLang="en-US" dirty="0"/>
              <a:t>安装的目标路径含有中文，例如 </a:t>
            </a:r>
            <a:r>
              <a:rPr lang="en-US" altLang="zh-CN" dirty="0"/>
              <a:t>D:\MSP430 </a:t>
            </a:r>
            <a:r>
              <a:rPr lang="zh-CN" altLang="en-US" dirty="0"/>
              <a:t>资料</a:t>
            </a:r>
            <a:r>
              <a:rPr lang="en-US" altLang="zh-CN" dirty="0"/>
              <a:t>\CCS</a:t>
            </a:r>
            <a:r>
              <a:rPr lang="zh-CN" altLang="en-US" dirty="0"/>
              <a:t> </a:t>
            </a:r>
            <a:endParaRPr lang="en-US" altLang="zh-CN" dirty="0"/>
          </a:p>
          <a:p>
            <a:pPr lvl="1"/>
            <a:r>
              <a:rPr lang="zh-CN" altLang="en-US" dirty="0"/>
              <a:t>错误三： </a:t>
            </a:r>
            <a:r>
              <a:rPr lang="en-US" altLang="zh-CN" dirty="0"/>
              <a:t>Win10 </a:t>
            </a:r>
            <a:r>
              <a:rPr lang="zh-CN" altLang="en-US" dirty="0"/>
              <a:t>用户名含有中文，在这种情况下由于 </a:t>
            </a:r>
            <a:r>
              <a:rPr lang="en-US" altLang="zh-CN" dirty="0"/>
              <a:t>CCS </a:t>
            </a:r>
            <a:r>
              <a:rPr lang="zh-CN" altLang="en-US" dirty="0"/>
              <a:t>会使用到 </a:t>
            </a:r>
            <a:r>
              <a:rPr lang="en-US" altLang="zh-CN" dirty="0"/>
              <a:t>Win10 </a:t>
            </a:r>
            <a:r>
              <a:rPr lang="zh-CN" altLang="en-US" dirty="0"/>
              <a:t>系统的环境变量，也会导致 </a:t>
            </a:r>
            <a:r>
              <a:rPr lang="en-US" altLang="zh-CN" dirty="0"/>
              <a:t>CCS </a:t>
            </a:r>
            <a:r>
              <a:rPr lang="zh-CN" altLang="en-US" dirty="0"/>
              <a:t>运行时出错</a:t>
            </a:r>
            <a:endParaRPr lang="en-US" altLang="zh-CN" dirty="0"/>
          </a:p>
          <a:p>
            <a:pPr lvl="1"/>
            <a:r>
              <a:rPr lang="zh-CN" altLang="en-US" dirty="0"/>
              <a:t>错误四：用户代码的存放路径含有中文，例如 </a:t>
            </a:r>
            <a:r>
              <a:rPr lang="en-US" altLang="zh-CN" dirty="0"/>
              <a:t>C:\CCS </a:t>
            </a:r>
            <a:r>
              <a:rPr lang="zh-CN" altLang="en-US" dirty="0"/>
              <a:t>例程</a:t>
            </a:r>
            <a:endParaRPr lang="en-US" altLang="zh-CN" dirty="0"/>
          </a:p>
          <a:p>
            <a:pPr lvl="1"/>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solidFill>
                  <a:prstClr val="black"/>
                </a:solidFill>
                <a:latin typeface="等线" panose="020F0502020204030204"/>
                <a:ea typeface="等线" panose="02010600030101010101" pitchFamily="2" charset="-122"/>
              </a:rPr>
              <a:t>建议</a:t>
            </a:r>
            <a:endParaRPr lang="en-US" altLang="zh-CN" dirty="0">
              <a:solidFill>
                <a:prstClr val="black"/>
              </a:solidFill>
              <a:latin typeface="等线" panose="020F0502020204030204"/>
              <a:ea typeface="等线" panose="02010600030101010101" pitchFamily="2" charset="-122"/>
            </a:endParaRPr>
          </a:p>
          <a:p>
            <a:pPr lvl="1">
              <a:spcBef>
                <a:spcPts val="1000"/>
              </a:spcBef>
              <a:defRPr/>
            </a:pPr>
            <a:r>
              <a:rPr lang="zh-CN" altLang="en-US" dirty="0">
                <a:solidFill>
                  <a:srgbClr val="FF0000"/>
                </a:solidFill>
                <a:latin typeface="等线" panose="020F0502020204030204"/>
                <a:ea typeface="等线" panose="02010600030101010101" pitchFamily="2" charset="-122"/>
              </a:rPr>
              <a:t>确保与 </a:t>
            </a:r>
            <a:r>
              <a:rPr lang="en-US" altLang="zh-CN" dirty="0">
                <a:solidFill>
                  <a:srgbClr val="FF0000"/>
                </a:solidFill>
                <a:latin typeface="等线" panose="020F0502020204030204"/>
                <a:ea typeface="等线" panose="02010600030101010101" pitchFamily="2" charset="-122"/>
              </a:rPr>
              <a:t>CCS </a:t>
            </a:r>
            <a:r>
              <a:rPr lang="zh-CN" altLang="en-US" dirty="0">
                <a:solidFill>
                  <a:srgbClr val="FF0000"/>
                </a:solidFill>
                <a:latin typeface="等线" panose="020F0502020204030204"/>
                <a:ea typeface="等线" panose="02010600030101010101" pitchFamily="2" charset="-122"/>
              </a:rPr>
              <a:t>有关的一切路径都不要包含中文字符</a:t>
            </a:r>
            <a:endParaRPr kumimoji="0" lang="en-US" altLang="zh-CN"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a:p>
            <a:pPr marL="914400" lvl="2" indent="0">
              <a:buNone/>
            </a:pPr>
            <a:br>
              <a:rPr lang="zh-CN" altLang="en-US" dirty="0"/>
            </a:br>
            <a:endParaRPr lang="zh-CN" altLang="en-US" dirty="0"/>
          </a:p>
        </p:txBody>
      </p:sp>
    </p:spTree>
    <p:extLst>
      <p:ext uri="{BB962C8B-B14F-4D97-AF65-F5344CB8AC3E}">
        <p14:creationId xmlns:p14="http://schemas.microsoft.com/office/powerpoint/2010/main" val="2986597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p>
        </p:txBody>
      </p:sp>
      <p:sp>
        <p:nvSpPr>
          <p:cNvPr id="3" name="内容占位符 2"/>
          <p:cNvSpPr>
            <a:spLocks noGrp="1"/>
          </p:cNvSpPr>
          <p:nvPr>
            <p:ph idx="1"/>
          </p:nvPr>
        </p:nvSpPr>
        <p:spPr/>
        <p:txBody>
          <a:bodyPr/>
          <a:lstStyle/>
          <a:p>
            <a:pPr>
              <a:lnSpc>
                <a:spcPct val="150000"/>
              </a:lnSpc>
            </a:pPr>
            <a:r>
              <a:rPr lang="en-US" altLang="zh-CN" dirty="0"/>
              <a:t>MSP430</a:t>
            </a:r>
            <a:r>
              <a:rPr lang="zh-CN" altLang="en-US" dirty="0"/>
              <a:t>单片机简介</a:t>
            </a:r>
            <a:endParaRPr lang="en-US" altLang="zh-CN" dirty="0"/>
          </a:p>
          <a:p>
            <a:pPr>
              <a:lnSpc>
                <a:spcPct val="150000"/>
              </a:lnSpc>
            </a:pPr>
            <a:r>
              <a:rPr lang="en-US" altLang="zh-CN" dirty="0"/>
              <a:t>MSP430G2</a:t>
            </a:r>
            <a:r>
              <a:rPr lang="zh-CN" altLang="en-US" dirty="0"/>
              <a:t> </a:t>
            </a:r>
            <a:r>
              <a:rPr lang="en-US" altLang="zh-CN" dirty="0" err="1"/>
              <a:t>LaunchPad</a:t>
            </a:r>
            <a:r>
              <a:rPr lang="en-US" altLang="zh-CN" dirty="0"/>
              <a:t> </a:t>
            </a:r>
          </a:p>
          <a:p>
            <a:pPr>
              <a:lnSpc>
                <a:spcPct val="150000"/>
              </a:lnSpc>
            </a:pPr>
            <a:r>
              <a:rPr lang="en-US" altLang="zh-CN" dirty="0"/>
              <a:t>CCS</a:t>
            </a:r>
            <a:r>
              <a:rPr lang="zh-CN" altLang="en-US" dirty="0"/>
              <a:t>安装</a:t>
            </a:r>
            <a:endParaRPr lang="en-US" altLang="zh-CN" dirty="0"/>
          </a:p>
          <a:p>
            <a:pPr>
              <a:lnSpc>
                <a:spcPct val="150000"/>
              </a:lnSpc>
            </a:pPr>
            <a:r>
              <a:rPr lang="en-US" altLang="zh-CN" dirty="0"/>
              <a:t>CCS</a:t>
            </a:r>
            <a:r>
              <a:rPr lang="zh-CN" altLang="en-US" dirty="0"/>
              <a:t>开发环境简介</a:t>
            </a:r>
            <a:endParaRPr lang="en-US" altLang="zh-CN" dirty="0"/>
          </a:p>
          <a:p>
            <a:pPr>
              <a:lnSpc>
                <a:spcPct val="150000"/>
              </a:lnSpc>
            </a:pPr>
            <a:endParaRPr lang="en-US" altLang="zh-CN" dirty="0"/>
          </a:p>
          <a:p>
            <a:pPr>
              <a:lnSpc>
                <a:spcPct val="150000"/>
              </a:lnSpc>
            </a:pPr>
            <a:endParaRPr lang="en-US" altLang="zh-CN" dirty="0"/>
          </a:p>
        </p:txBody>
      </p:sp>
    </p:spTree>
    <p:extLst>
      <p:ext uri="{BB962C8B-B14F-4D97-AF65-F5344CB8AC3E}">
        <p14:creationId xmlns:p14="http://schemas.microsoft.com/office/powerpoint/2010/main" val="1594681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E3D98-1C54-452F-9CF3-6A7207DAC690}"/>
              </a:ext>
            </a:extLst>
          </p:cNvPr>
          <p:cNvSpPr>
            <a:spLocks noGrp="1"/>
          </p:cNvSpPr>
          <p:nvPr>
            <p:ph type="title"/>
          </p:nvPr>
        </p:nvSpPr>
        <p:spPr/>
        <p:txBody>
          <a:bodyPr/>
          <a:lstStyle/>
          <a:p>
            <a:r>
              <a:rPr lang="zh-CN" altLang="en-US" dirty="0"/>
              <a:t>四、</a:t>
            </a:r>
            <a:r>
              <a:rPr lang="en-US" altLang="zh-CN" dirty="0"/>
              <a:t>CCS</a:t>
            </a:r>
            <a:r>
              <a:rPr lang="zh-CN" altLang="en-US" dirty="0"/>
              <a:t>开发环境简介</a:t>
            </a:r>
          </a:p>
        </p:txBody>
      </p:sp>
      <p:sp>
        <p:nvSpPr>
          <p:cNvPr id="3" name="内容占位符 2">
            <a:extLst>
              <a:ext uri="{FF2B5EF4-FFF2-40B4-BE49-F238E27FC236}">
                <a16:creationId xmlns:a16="http://schemas.microsoft.com/office/drawing/2014/main" id="{99B6549D-C084-45CA-9089-EB55E13BB02E}"/>
              </a:ext>
            </a:extLst>
          </p:cNvPr>
          <p:cNvSpPr>
            <a:spLocks noGrp="1"/>
          </p:cNvSpPr>
          <p:nvPr>
            <p:ph idx="1"/>
          </p:nvPr>
        </p:nvSpPr>
        <p:spPr/>
        <p:txBody>
          <a:bodyPr/>
          <a:lstStyle/>
          <a:p>
            <a:r>
              <a:rPr lang="en-US" altLang="zh-CN" dirty="0"/>
              <a:t>1</a:t>
            </a:r>
            <a:r>
              <a:rPr lang="zh-CN" altLang="en-US" dirty="0"/>
              <a:t>、新建工程</a:t>
            </a:r>
            <a:endParaRPr lang="en-US" altLang="zh-CN" dirty="0"/>
          </a:p>
          <a:p>
            <a:pPr lvl="1"/>
            <a:r>
              <a:rPr lang="en-US" altLang="zh-CN" dirty="0"/>
              <a:t>File-&gt;New-&gt;CCS Project</a:t>
            </a:r>
          </a:p>
          <a:p>
            <a:pPr lvl="1"/>
            <a:r>
              <a:rPr lang="zh-CN" altLang="en-US" dirty="0"/>
              <a:t>选择目标芯片</a:t>
            </a:r>
            <a:endParaRPr lang="en-US" altLang="zh-CN" dirty="0"/>
          </a:p>
          <a:p>
            <a:pPr lvl="1"/>
            <a:r>
              <a:rPr lang="zh-CN" altLang="en-US" dirty="0"/>
              <a:t>输入项目名称</a:t>
            </a:r>
            <a:endParaRPr lang="en-US" altLang="zh-CN" dirty="0"/>
          </a:p>
          <a:p>
            <a:pPr marL="0" indent="0">
              <a:buNone/>
            </a:pPr>
            <a:r>
              <a:rPr lang="en-US" altLang="zh-CN" dirty="0"/>
              <a:t>  </a:t>
            </a:r>
            <a:endParaRPr lang="zh-CN" altLang="en-US" dirty="0"/>
          </a:p>
        </p:txBody>
      </p:sp>
      <p:pic>
        <p:nvPicPr>
          <p:cNvPr id="7" name="图片 6">
            <a:extLst>
              <a:ext uri="{FF2B5EF4-FFF2-40B4-BE49-F238E27FC236}">
                <a16:creationId xmlns:a16="http://schemas.microsoft.com/office/drawing/2014/main" id="{31DAA5C6-4C94-46B7-9859-FDE3AF754D3E}"/>
              </a:ext>
            </a:extLst>
          </p:cNvPr>
          <p:cNvPicPr>
            <a:picLocks noChangeAspect="1"/>
          </p:cNvPicPr>
          <p:nvPr/>
        </p:nvPicPr>
        <p:blipFill>
          <a:blip r:embed="rId2"/>
          <a:stretch>
            <a:fillRect/>
          </a:stretch>
        </p:blipFill>
        <p:spPr>
          <a:xfrm>
            <a:off x="6742000" y="569777"/>
            <a:ext cx="4520585" cy="6063069"/>
          </a:xfrm>
          <a:prstGeom prst="rect">
            <a:avLst/>
          </a:prstGeom>
        </p:spPr>
      </p:pic>
    </p:spTree>
    <p:extLst>
      <p:ext uri="{BB962C8B-B14F-4D97-AF65-F5344CB8AC3E}">
        <p14:creationId xmlns:p14="http://schemas.microsoft.com/office/powerpoint/2010/main" val="4054318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A06B9-0EB3-4E07-A783-67F163740658}"/>
              </a:ext>
            </a:extLst>
          </p:cNvPr>
          <p:cNvSpPr>
            <a:spLocks noGrp="1"/>
          </p:cNvSpPr>
          <p:nvPr>
            <p:ph type="title"/>
          </p:nvPr>
        </p:nvSpPr>
        <p:spPr/>
        <p:txBody>
          <a:bodyPr/>
          <a:lstStyle/>
          <a:p>
            <a:r>
              <a:rPr lang="zh-CN" altLang="en-US" dirty="0"/>
              <a:t>四、</a:t>
            </a:r>
            <a:r>
              <a:rPr lang="en-US" altLang="zh-CN" dirty="0"/>
              <a:t>CCS</a:t>
            </a:r>
            <a:r>
              <a:rPr lang="zh-CN" altLang="en-US" dirty="0"/>
              <a:t>开发环境简介</a:t>
            </a:r>
          </a:p>
        </p:txBody>
      </p:sp>
      <p:sp>
        <p:nvSpPr>
          <p:cNvPr id="3" name="内容占位符 2">
            <a:extLst>
              <a:ext uri="{FF2B5EF4-FFF2-40B4-BE49-F238E27FC236}">
                <a16:creationId xmlns:a16="http://schemas.microsoft.com/office/drawing/2014/main" id="{55A3663E-D6C2-423C-8020-239C79FF3BCA}"/>
              </a:ext>
            </a:extLst>
          </p:cNvPr>
          <p:cNvSpPr>
            <a:spLocks noGrp="1"/>
          </p:cNvSpPr>
          <p:nvPr>
            <p:ph idx="1"/>
          </p:nvPr>
        </p:nvSpPr>
        <p:spPr/>
        <p:txBody>
          <a:bodyPr/>
          <a:lstStyle/>
          <a:p>
            <a:r>
              <a:rPr lang="en-US" altLang="zh-CN" dirty="0"/>
              <a:t>2</a:t>
            </a:r>
            <a:r>
              <a:rPr lang="zh-CN" altLang="en-US" dirty="0"/>
              <a:t>、编写代码</a:t>
            </a:r>
          </a:p>
        </p:txBody>
      </p:sp>
      <p:pic>
        <p:nvPicPr>
          <p:cNvPr id="5" name="图片 4">
            <a:extLst>
              <a:ext uri="{FF2B5EF4-FFF2-40B4-BE49-F238E27FC236}">
                <a16:creationId xmlns:a16="http://schemas.microsoft.com/office/drawing/2014/main" id="{CD152061-A605-4A72-9745-981960A70967}"/>
              </a:ext>
            </a:extLst>
          </p:cNvPr>
          <p:cNvPicPr>
            <a:picLocks noChangeAspect="1"/>
          </p:cNvPicPr>
          <p:nvPr/>
        </p:nvPicPr>
        <p:blipFill>
          <a:blip r:embed="rId2"/>
          <a:stretch>
            <a:fillRect/>
          </a:stretch>
        </p:blipFill>
        <p:spPr>
          <a:xfrm>
            <a:off x="2511063" y="2308993"/>
            <a:ext cx="8743561" cy="4351338"/>
          </a:xfrm>
          <a:prstGeom prst="rect">
            <a:avLst/>
          </a:prstGeom>
        </p:spPr>
      </p:pic>
    </p:spTree>
    <p:extLst>
      <p:ext uri="{BB962C8B-B14F-4D97-AF65-F5344CB8AC3E}">
        <p14:creationId xmlns:p14="http://schemas.microsoft.com/office/powerpoint/2010/main" val="163778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1D59F-B083-4564-9CE8-1482C090663C}"/>
              </a:ext>
            </a:extLst>
          </p:cNvPr>
          <p:cNvSpPr>
            <a:spLocks noGrp="1"/>
          </p:cNvSpPr>
          <p:nvPr>
            <p:ph type="title"/>
          </p:nvPr>
        </p:nvSpPr>
        <p:spPr/>
        <p:txBody>
          <a:bodyPr/>
          <a:lstStyle/>
          <a:p>
            <a:r>
              <a:rPr lang="zh-CN" altLang="en-US" dirty="0"/>
              <a:t>四、</a:t>
            </a:r>
            <a:r>
              <a:rPr lang="en-US" altLang="zh-CN" dirty="0"/>
              <a:t>CCS</a:t>
            </a:r>
            <a:r>
              <a:rPr lang="zh-CN" altLang="en-US" dirty="0"/>
              <a:t>开发环境简介</a:t>
            </a:r>
          </a:p>
        </p:txBody>
      </p:sp>
      <p:sp>
        <p:nvSpPr>
          <p:cNvPr id="3" name="内容占位符 2">
            <a:extLst>
              <a:ext uri="{FF2B5EF4-FFF2-40B4-BE49-F238E27FC236}">
                <a16:creationId xmlns:a16="http://schemas.microsoft.com/office/drawing/2014/main" id="{7D836D51-8103-41AF-85C3-D2361F9419ED}"/>
              </a:ext>
            </a:extLst>
          </p:cNvPr>
          <p:cNvSpPr>
            <a:spLocks noGrp="1"/>
          </p:cNvSpPr>
          <p:nvPr>
            <p:ph idx="1"/>
          </p:nvPr>
        </p:nvSpPr>
        <p:spPr/>
        <p:txBody>
          <a:bodyPr/>
          <a:lstStyle/>
          <a:p>
            <a:r>
              <a:rPr lang="en-US" altLang="zh-CN" dirty="0"/>
              <a:t>3</a:t>
            </a:r>
            <a:r>
              <a:rPr lang="zh-CN" altLang="en-US" dirty="0"/>
              <a:t>、编译并运行程序</a:t>
            </a:r>
            <a:endParaRPr lang="en-US" altLang="zh-CN" dirty="0"/>
          </a:p>
          <a:p>
            <a:pPr lvl="1"/>
            <a:r>
              <a:rPr lang="zh-CN" altLang="en-US" dirty="0"/>
              <a:t>点击</a:t>
            </a:r>
            <a:r>
              <a:rPr lang="en-US" altLang="zh-CN" dirty="0"/>
              <a:t>Debug</a:t>
            </a:r>
            <a:r>
              <a:rPr lang="zh-CN" altLang="en-US" dirty="0"/>
              <a:t>按钮，</a:t>
            </a:r>
            <a:r>
              <a:rPr lang="en-US" altLang="zh-CN" dirty="0"/>
              <a:t>CCS</a:t>
            </a:r>
            <a:r>
              <a:rPr lang="zh-CN" altLang="en-US" dirty="0"/>
              <a:t>会自动编译并下载程序到</a:t>
            </a:r>
            <a:r>
              <a:rPr lang="en-US" altLang="zh-CN" dirty="0" err="1"/>
              <a:t>LaunchPad</a:t>
            </a:r>
            <a:r>
              <a:rPr lang="zh-CN" altLang="en-US" dirty="0"/>
              <a:t>中。</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在</a:t>
            </a:r>
            <a:r>
              <a:rPr lang="en-US" altLang="zh-CN" dirty="0"/>
              <a:t>Debug</a:t>
            </a:r>
            <a:r>
              <a:rPr lang="zh-CN" altLang="en-US" dirty="0"/>
              <a:t>视图，可以执行、暂停、停止程序运行</a:t>
            </a:r>
            <a:endParaRPr lang="en-US" altLang="zh-CN" dirty="0"/>
          </a:p>
          <a:p>
            <a:pPr lvl="1"/>
            <a:endParaRPr lang="en-US" altLang="zh-CN" dirty="0"/>
          </a:p>
          <a:p>
            <a:pPr lvl="1"/>
            <a:endParaRPr lang="en-US" altLang="zh-CN" dirty="0"/>
          </a:p>
          <a:p>
            <a:pPr lvl="1"/>
            <a:endParaRPr lang="en-US" altLang="zh-CN" dirty="0"/>
          </a:p>
          <a:p>
            <a:pPr marL="457200" lvl="1" indent="0">
              <a:buNone/>
            </a:pPr>
            <a:endParaRPr lang="zh-CN" altLang="en-US" dirty="0"/>
          </a:p>
        </p:txBody>
      </p:sp>
      <p:pic>
        <p:nvPicPr>
          <p:cNvPr id="5" name="图片 4">
            <a:extLst>
              <a:ext uri="{FF2B5EF4-FFF2-40B4-BE49-F238E27FC236}">
                <a16:creationId xmlns:a16="http://schemas.microsoft.com/office/drawing/2014/main" id="{E3FD1AB8-F2C2-4142-90A8-F4E591CBDD1A}"/>
              </a:ext>
            </a:extLst>
          </p:cNvPr>
          <p:cNvPicPr>
            <a:picLocks noChangeAspect="1"/>
          </p:cNvPicPr>
          <p:nvPr/>
        </p:nvPicPr>
        <p:blipFill>
          <a:blip r:embed="rId2"/>
          <a:stretch>
            <a:fillRect/>
          </a:stretch>
        </p:blipFill>
        <p:spPr>
          <a:xfrm>
            <a:off x="3415196" y="2736532"/>
            <a:ext cx="3663784" cy="1193039"/>
          </a:xfrm>
          <a:prstGeom prst="rect">
            <a:avLst/>
          </a:prstGeom>
        </p:spPr>
      </p:pic>
      <p:pic>
        <p:nvPicPr>
          <p:cNvPr id="7" name="图片 6">
            <a:extLst>
              <a:ext uri="{FF2B5EF4-FFF2-40B4-BE49-F238E27FC236}">
                <a16:creationId xmlns:a16="http://schemas.microsoft.com/office/drawing/2014/main" id="{F05A2202-0CE8-4BB4-9964-6E01E2206EE8}"/>
              </a:ext>
            </a:extLst>
          </p:cNvPr>
          <p:cNvPicPr>
            <a:picLocks noChangeAspect="1"/>
          </p:cNvPicPr>
          <p:nvPr/>
        </p:nvPicPr>
        <p:blipFill>
          <a:blip r:embed="rId3"/>
          <a:stretch>
            <a:fillRect/>
          </a:stretch>
        </p:blipFill>
        <p:spPr>
          <a:xfrm>
            <a:off x="3265352" y="4883716"/>
            <a:ext cx="4972050" cy="1152525"/>
          </a:xfrm>
          <a:prstGeom prst="rect">
            <a:avLst/>
          </a:prstGeom>
        </p:spPr>
      </p:pic>
    </p:spTree>
    <p:extLst>
      <p:ext uri="{BB962C8B-B14F-4D97-AF65-F5344CB8AC3E}">
        <p14:creationId xmlns:p14="http://schemas.microsoft.com/office/powerpoint/2010/main" val="2093978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6CB17C-E050-4D2A-B027-3398B832BED6}"/>
              </a:ext>
            </a:extLst>
          </p:cNvPr>
          <p:cNvSpPr>
            <a:spLocks noGrp="1"/>
          </p:cNvSpPr>
          <p:nvPr>
            <p:ph type="title"/>
          </p:nvPr>
        </p:nvSpPr>
        <p:spPr/>
        <p:txBody>
          <a:bodyPr/>
          <a:lstStyle/>
          <a:p>
            <a:r>
              <a:rPr lang="zh-CN" altLang="en-US" dirty="0"/>
              <a:t>四、</a:t>
            </a:r>
            <a:r>
              <a:rPr lang="en-US" altLang="zh-CN" dirty="0"/>
              <a:t>CCS</a:t>
            </a:r>
            <a:r>
              <a:rPr lang="zh-CN" altLang="en-US" dirty="0"/>
              <a:t>开发环境简介</a:t>
            </a:r>
          </a:p>
        </p:txBody>
      </p:sp>
      <p:sp>
        <p:nvSpPr>
          <p:cNvPr id="3" name="内容占位符 2">
            <a:extLst>
              <a:ext uri="{FF2B5EF4-FFF2-40B4-BE49-F238E27FC236}">
                <a16:creationId xmlns:a16="http://schemas.microsoft.com/office/drawing/2014/main" id="{B1B2EEC4-5437-4AB6-88D4-8B0654D0A59F}"/>
              </a:ext>
            </a:extLst>
          </p:cNvPr>
          <p:cNvSpPr>
            <a:spLocks noGrp="1"/>
          </p:cNvSpPr>
          <p:nvPr>
            <p:ph idx="1"/>
          </p:nvPr>
        </p:nvSpPr>
        <p:spPr/>
        <p:txBody>
          <a:bodyPr/>
          <a:lstStyle/>
          <a:p>
            <a:r>
              <a:rPr lang="en-US" altLang="zh-CN" dirty="0"/>
              <a:t>4</a:t>
            </a:r>
            <a:r>
              <a:rPr lang="zh-CN" altLang="en-US" dirty="0"/>
              <a:t>、调试</a:t>
            </a:r>
            <a:endParaRPr lang="en-US" altLang="zh-CN" dirty="0"/>
          </a:p>
          <a:p>
            <a:pPr marL="0" indent="0">
              <a:buNone/>
            </a:pPr>
            <a:r>
              <a:rPr lang="zh-CN" altLang="en-US" dirty="0"/>
              <a:t>在</a:t>
            </a:r>
            <a:r>
              <a:rPr lang="en-US" altLang="zh-CN" dirty="0"/>
              <a:t>debug</a:t>
            </a:r>
            <a:r>
              <a:rPr lang="zh-CN" altLang="en-US" dirty="0"/>
              <a:t>界面，可以查看变量、表达式或者寄存器的值；也可以设置断点等</a:t>
            </a:r>
          </a:p>
        </p:txBody>
      </p:sp>
      <p:pic>
        <p:nvPicPr>
          <p:cNvPr id="5" name="图片 4">
            <a:extLst>
              <a:ext uri="{FF2B5EF4-FFF2-40B4-BE49-F238E27FC236}">
                <a16:creationId xmlns:a16="http://schemas.microsoft.com/office/drawing/2014/main" id="{FAA115C7-7486-438F-AB78-707BD5079CAF}"/>
              </a:ext>
            </a:extLst>
          </p:cNvPr>
          <p:cNvPicPr>
            <a:picLocks noChangeAspect="1"/>
          </p:cNvPicPr>
          <p:nvPr/>
        </p:nvPicPr>
        <p:blipFill>
          <a:blip r:embed="rId2"/>
          <a:stretch>
            <a:fillRect/>
          </a:stretch>
        </p:blipFill>
        <p:spPr>
          <a:xfrm>
            <a:off x="1886365" y="3423476"/>
            <a:ext cx="8031122" cy="3161342"/>
          </a:xfrm>
          <a:prstGeom prst="rect">
            <a:avLst/>
          </a:prstGeom>
        </p:spPr>
      </p:pic>
    </p:spTree>
    <p:extLst>
      <p:ext uri="{BB962C8B-B14F-4D97-AF65-F5344CB8AC3E}">
        <p14:creationId xmlns:p14="http://schemas.microsoft.com/office/powerpoint/2010/main" val="3372146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45506-6E67-4F85-9D38-0AE9668087A9}"/>
              </a:ext>
            </a:extLst>
          </p:cNvPr>
          <p:cNvSpPr>
            <a:spLocks noGrp="1"/>
          </p:cNvSpPr>
          <p:nvPr>
            <p:ph type="title"/>
          </p:nvPr>
        </p:nvSpPr>
        <p:spPr/>
        <p:txBody>
          <a:bodyPr/>
          <a:lstStyle/>
          <a:p>
            <a:r>
              <a:rPr lang="zh-CN" altLang="en-US" dirty="0"/>
              <a:t>四、</a:t>
            </a:r>
            <a:r>
              <a:rPr lang="en-US" altLang="zh-CN" dirty="0"/>
              <a:t>CCS</a:t>
            </a:r>
            <a:r>
              <a:rPr lang="zh-CN" altLang="en-US" dirty="0"/>
              <a:t>开发环境简介</a:t>
            </a:r>
          </a:p>
        </p:txBody>
      </p:sp>
      <p:sp>
        <p:nvSpPr>
          <p:cNvPr id="3" name="内容占位符 2">
            <a:extLst>
              <a:ext uri="{FF2B5EF4-FFF2-40B4-BE49-F238E27FC236}">
                <a16:creationId xmlns:a16="http://schemas.microsoft.com/office/drawing/2014/main" id="{FF5110C0-3A47-4AC4-9532-70CDF89556E8}"/>
              </a:ext>
            </a:extLst>
          </p:cNvPr>
          <p:cNvSpPr>
            <a:spLocks noGrp="1"/>
          </p:cNvSpPr>
          <p:nvPr>
            <p:ph idx="1"/>
          </p:nvPr>
        </p:nvSpPr>
        <p:spPr/>
        <p:txBody>
          <a:bodyPr/>
          <a:lstStyle/>
          <a:p>
            <a:r>
              <a:rPr lang="en-US" altLang="zh-CN" dirty="0"/>
              <a:t>Resource Explorer</a:t>
            </a:r>
          </a:p>
          <a:p>
            <a:pPr lvl="1"/>
            <a:r>
              <a:rPr lang="zh-CN" altLang="en-US" dirty="0"/>
              <a:t>找到</a:t>
            </a:r>
            <a:r>
              <a:rPr lang="en-US" altLang="zh-CN" dirty="0"/>
              <a:t>MSP430Ware</a:t>
            </a:r>
            <a:r>
              <a:rPr lang="zh-CN" altLang="en-US" dirty="0"/>
              <a:t>，里面包含一些有用的例子</a:t>
            </a:r>
            <a:endParaRPr lang="en-US" altLang="zh-CN" dirty="0"/>
          </a:p>
          <a:p>
            <a:pPr lvl="1"/>
            <a:endParaRPr lang="zh-CN" altLang="en-US" dirty="0"/>
          </a:p>
        </p:txBody>
      </p:sp>
      <p:pic>
        <p:nvPicPr>
          <p:cNvPr id="5" name="图片 4">
            <a:extLst>
              <a:ext uri="{FF2B5EF4-FFF2-40B4-BE49-F238E27FC236}">
                <a16:creationId xmlns:a16="http://schemas.microsoft.com/office/drawing/2014/main" id="{4030C6DB-CCE8-44D6-B3C2-5B54AB4CBD04}"/>
              </a:ext>
            </a:extLst>
          </p:cNvPr>
          <p:cNvPicPr>
            <a:picLocks noChangeAspect="1"/>
          </p:cNvPicPr>
          <p:nvPr/>
        </p:nvPicPr>
        <p:blipFill>
          <a:blip r:embed="rId2"/>
          <a:stretch>
            <a:fillRect/>
          </a:stretch>
        </p:blipFill>
        <p:spPr>
          <a:xfrm>
            <a:off x="1773661" y="2770792"/>
            <a:ext cx="9049036" cy="3839497"/>
          </a:xfrm>
          <a:prstGeom prst="rect">
            <a:avLst/>
          </a:prstGeom>
        </p:spPr>
      </p:pic>
    </p:spTree>
    <p:extLst>
      <p:ext uri="{BB962C8B-B14F-4D97-AF65-F5344CB8AC3E}">
        <p14:creationId xmlns:p14="http://schemas.microsoft.com/office/powerpoint/2010/main" val="938533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en-US" altLang="zh-CN" dirty="0"/>
              <a:t>MSP430</a:t>
            </a:r>
            <a:r>
              <a:rPr lang="zh-CN" altLang="en-US" dirty="0"/>
              <a:t>单片机简介</a:t>
            </a:r>
          </a:p>
        </p:txBody>
      </p:sp>
      <p:sp>
        <p:nvSpPr>
          <p:cNvPr id="3" name="内容占位符 2"/>
          <p:cNvSpPr>
            <a:spLocks noGrp="1"/>
          </p:cNvSpPr>
          <p:nvPr>
            <p:ph idx="1"/>
          </p:nvPr>
        </p:nvSpPr>
        <p:spPr/>
        <p:txBody>
          <a:bodyPr/>
          <a:lstStyle/>
          <a:p>
            <a:r>
              <a:rPr lang="zh-CN" altLang="en-US" dirty="0"/>
              <a:t>单片机</a:t>
            </a:r>
            <a:endParaRPr lang="en-US" altLang="zh-CN" dirty="0"/>
          </a:p>
          <a:p>
            <a:pPr marL="0" indent="0">
              <a:buNone/>
            </a:pPr>
            <a:r>
              <a:rPr lang="zh-CN" altLang="en-US" sz="2400" dirty="0"/>
              <a:t> 单片机是一个集成电路芯片，是包括了 </a:t>
            </a:r>
            <a:r>
              <a:rPr lang="en-US" altLang="zh-CN" sz="2400" dirty="0"/>
              <a:t>CPU</a:t>
            </a:r>
            <a:r>
              <a:rPr lang="zh-CN" altLang="en-US" sz="2400" dirty="0"/>
              <a:t>、随机存储器 </a:t>
            </a:r>
            <a:r>
              <a:rPr lang="en-US" altLang="zh-CN" sz="2400" dirty="0"/>
              <a:t>RAM</a:t>
            </a:r>
            <a:r>
              <a:rPr lang="zh-CN" altLang="en-US" sz="2400" dirty="0"/>
              <a:t>、只读存储器 </a:t>
            </a:r>
            <a:r>
              <a:rPr lang="en-US" altLang="zh-CN" sz="2400" dirty="0"/>
              <a:t>ROM</a:t>
            </a:r>
            <a:r>
              <a:rPr lang="zh-CN" altLang="en-US" sz="2400" dirty="0"/>
              <a:t>、多种</a:t>
            </a:r>
            <a:r>
              <a:rPr lang="en-US" altLang="zh-CN" sz="2400" dirty="0"/>
              <a:t>I/O </a:t>
            </a:r>
            <a:r>
              <a:rPr lang="zh-CN" altLang="en-US" sz="2400" dirty="0"/>
              <a:t>口和中断系统、定时器</a:t>
            </a:r>
            <a:r>
              <a:rPr lang="en-US" altLang="zh-CN" sz="2400" dirty="0"/>
              <a:t>/</a:t>
            </a:r>
            <a:r>
              <a:rPr lang="zh-CN" altLang="en-US" sz="2400" dirty="0"/>
              <a:t>计数器等功能并将其集成到一块硅片上构成的一个小而完善的微型计算机系统。一般把单片机也称为</a:t>
            </a:r>
            <a:r>
              <a:rPr lang="en-US" altLang="zh-CN" sz="2400" dirty="0"/>
              <a:t>Microcontroller</a:t>
            </a:r>
            <a:r>
              <a:rPr lang="zh-CN" altLang="en-US" sz="2400" dirty="0"/>
              <a:t>，或 </a:t>
            </a:r>
            <a:r>
              <a:rPr lang="en-US" altLang="zh-CN" sz="2400" dirty="0"/>
              <a:t>MCU</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单片机用途</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indent="0">
              <a:buNone/>
            </a:pPr>
            <a:r>
              <a:rPr lang="zh-CN" altLang="en-US" sz="2400" dirty="0"/>
              <a:t> 单片机的应用极其广泛，大到汽车、工业，小到家电、个人消费电子品，里面都有单片机的身影。可以说凡是要进行控制和运算的应用，都有单片机的用武之地</a:t>
            </a:r>
          </a:p>
        </p:txBody>
      </p:sp>
    </p:spTree>
    <p:extLst>
      <p:ext uri="{BB962C8B-B14F-4D97-AF65-F5344CB8AC3E}">
        <p14:creationId xmlns:p14="http://schemas.microsoft.com/office/powerpoint/2010/main" val="942939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5A212-5937-4B92-9FAA-EE99102E5C35}"/>
              </a:ext>
            </a:extLst>
          </p:cNvPr>
          <p:cNvSpPr>
            <a:spLocks noGrp="1"/>
          </p:cNvSpPr>
          <p:nvPr>
            <p:ph type="title"/>
          </p:nvPr>
        </p:nvSpPr>
        <p:spPr/>
        <p:txBody>
          <a:bodyPr/>
          <a:lstStyle/>
          <a:p>
            <a:r>
              <a:rPr lang="zh-CN" altLang="en-US" dirty="0"/>
              <a:t>一、</a:t>
            </a:r>
            <a:r>
              <a:rPr lang="en-US" altLang="zh-CN" dirty="0"/>
              <a:t>MSP430</a:t>
            </a:r>
            <a:r>
              <a:rPr lang="zh-CN" altLang="en-US" dirty="0"/>
              <a:t>单片机简介</a:t>
            </a:r>
          </a:p>
        </p:txBody>
      </p:sp>
      <p:sp>
        <p:nvSpPr>
          <p:cNvPr id="3" name="内容占位符 2">
            <a:extLst>
              <a:ext uri="{FF2B5EF4-FFF2-40B4-BE49-F238E27FC236}">
                <a16:creationId xmlns:a16="http://schemas.microsoft.com/office/drawing/2014/main" id="{62457EFE-C67B-4343-91CC-3419867C968F}"/>
              </a:ext>
            </a:extLst>
          </p:cNvPr>
          <p:cNvSpPr>
            <a:spLocks noGrp="1"/>
          </p:cNvSpPr>
          <p:nvPr>
            <p:ph idx="1"/>
          </p:nvPr>
        </p:nvSpPr>
        <p:spPr/>
        <p:txBody>
          <a:bodyPr/>
          <a:lstStyle/>
          <a:p>
            <a:r>
              <a:rPr lang="zh-CN" altLang="en-US" dirty="0"/>
              <a:t>单片机的结构：内核</a:t>
            </a:r>
            <a:r>
              <a:rPr lang="en-US" altLang="zh-CN" dirty="0"/>
              <a:t>+</a:t>
            </a:r>
            <a:r>
              <a:rPr lang="zh-CN" altLang="en-US" dirty="0"/>
              <a:t>外设</a:t>
            </a:r>
            <a:endParaRPr lang="en-US" altLang="zh-CN" dirty="0"/>
          </a:p>
          <a:p>
            <a:pPr lvl="1"/>
            <a:r>
              <a:rPr lang="zh-CN" altLang="en-US" dirty="0"/>
              <a:t>内核：</a:t>
            </a:r>
            <a:r>
              <a:rPr lang="en-US" altLang="zh-CN" dirty="0"/>
              <a:t>CPU</a:t>
            </a:r>
            <a:r>
              <a:rPr lang="zh-CN" altLang="en-US" dirty="0"/>
              <a:t>，是单片机控制和运算的核心。由</a:t>
            </a:r>
            <a:r>
              <a:rPr lang="en-US" altLang="zh-CN" dirty="0"/>
              <a:t>ARM</a:t>
            </a:r>
            <a:r>
              <a:rPr lang="zh-CN" altLang="en-US" dirty="0"/>
              <a:t>等少数公司设计并授权使用</a:t>
            </a:r>
            <a:endParaRPr lang="en-US" altLang="zh-CN" dirty="0"/>
          </a:p>
          <a:p>
            <a:pPr lvl="1"/>
            <a:r>
              <a:rPr lang="zh-CN" altLang="en-US" dirty="0"/>
              <a:t>外设：</a:t>
            </a:r>
            <a:r>
              <a:rPr lang="en-US" altLang="zh-CN" dirty="0"/>
              <a:t>RAM</a:t>
            </a:r>
            <a:r>
              <a:rPr lang="zh-CN" altLang="en-US" dirty="0"/>
              <a:t>、</a:t>
            </a:r>
            <a:r>
              <a:rPr lang="en-US" altLang="zh-CN" dirty="0"/>
              <a:t>ROM</a:t>
            </a:r>
            <a:r>
              <a:rPr lang="zh-CN" altLang="en-US" dirty="0"/>
              <a:t>、</a:t>
            </a:r>
            <a:r>
              <a:rPr lang="en-US" altLang="zh-CN" dirty="0"/>
              <a:t>I/O</a:t>
            </a:r>
            <a:r>
              <a:rPr lang="zh-CN" altLang="en-US" dirty="0"/>
              <a:t>口、时钟系统和中断系统等外围设备。由</a:t>
            </a:r>
            <a:r>
              <a:rPr lang="en-US" altLang="zh-CN" dirty="0"/>
              <a:t>TI</a:t>
            </a:r>
            <a:r>
              <a:rPr lang="zh-CN" altLang="en-US" dirty="0"/>
              <a:t>、意法半导体等</a:t>
            </a:r>
            <a:r>
              <a:rPr lang="en-US" altLang="zh-CN" dirty="0"/>
              <a:t>MCU</a:t>
            </a:r>
            <a:r>
              <a:rPr lang="zh-CN" altLang="en-US" dirty="0"/>
              <a:t>厂家根据内核设计并制造</a:t>
            </a:r>
          </a:p>
        </p:txBody>
      </p:sp>
      <p:pic>
        <p:nvPicPr>
          <p:cNvPr id="5" name="图片 4">
            <a:extLst>
              <a:ext uri="{FF2B5EF4-FFF2-40B4-BE49-F238E27FC236}">
                <a16:creationId xmlns:a16="http://schemas.microsoft.com/office/drawing/2014/main" id="{0E2891C9-501C-4D2E-9D19-6D0115EE525B}"/>
              </a:ext>
            </a:extLst>
          </p:cNvPr>
          <p:cNvPicPr>
            <a:picLocks noChangeAspect="1"/>
          </p:cNvPicPr>
          <p:nvPr/>
        </p:nvPicPr>
        <p:blipFill>
          <a:blip r:embed="rId2"/>
          <a:stretch>
            <a:fillRect/>
          </a:stretch>
        </p:blipFill>
        <p:spPr>
          <a:xfrm>
            <a:off x="3580392" y="3850588"/>
            <a:ext cx="4902274" cy="3080931"/>
          </a:xfrm>
          <a:prstGeom prst="rect">
            <a:avLst/>
          </a:prstGeom>
        </p:spPr>
      </p:pic>
    </p:spTree>
    <p:extLst>
      <p:ext uri="{BB962C8B-B14F-4D97-AF65-F5344CB8AC3E}">
        <p14:creationId xmlns:p14="http://schemas.microsoft.com/office/powerpoint/2010/main" val="3394157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3C8A4-D2D5-4C9F-8F66-12B78286ED3C}"/>
              </a:ext>
            </a:extLst>
          </p:cNvPr>
          <p:cNvSpPr>
            <a:spLocks noGrp="1"/>
          </p:cNvSpPr>
          <p:nvPr>
            <p:ph type="title"/>
          </p:nvPr>
        </p:nvSpPr>
        <p:spPr/>
        <p:txBody>
          <a:bodyPr/>
          <a:lstStyle/>
          <a:p>
            <a:r>
              <a:rPr lang="zh-CN" altLang="en-US" dirty="0"/>
              <a:t>一、</a:t>
            </a:r>
            <a:r>
              <a:rPr lang="en-US" altLang="zh-CN" dirty="0"/>
              <a:t>MSP430</a:t>
            </a:r>
            <a:r>
              <a:rPr lang="zh-CN" altLang="en-US" dirty="0"/>
              <a:t>单片机简介</a:t>
            </a:r>
          </a:p>
        </p:txBody>
      </p:sp>
      <p:sp>
        <p:nvSpPr>
          <p:cNvPr id="3" name="内容占位符 2">
            <a:extLst>
              <a:ext uri="{FF2B5EF4-FFF2-40B4-BE49-F238E27FC236}">
                <a16:creationId xmlns:a16="http://schemas.microsoft.com/office/drawing/2014/main" id="{7C4C9943-CBD0-4A2C-8DF3-14FFAD5860F4}"/>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43AE88C2-6523-41AD-BD1F-92BDE107D34E}"/>
              </a:ext>
            </a:extLst>
          </p:cNvPr>
          <p:cNvPicPr>
            <a:picLocks noChangeAspect="1"/>
          </p:cNvPicPr>
          <p:nvPr/>
        </p:nvPicPr>
        <p:blipFill>
          <a:blip r:embed="rId2"/>
          <a:stretch>
            <a:fillRect/>
          </a:stretch>
        </p:blipFill>
        <p:spPr>
          <a:xfrm>
            <a:off x="1795427" y="1450569"/>
            <a:ext cx="8601145" cy="5101449"/>
          </a:xfrm>
          <a:prstGeom prst="rect">
            <a:avLst/>
          </a:prstGeom>
        </p:spPr>
      </p:pic>
    </p:spTree>
    <p:extLst>
      <p:ext uri="{BB962C8B-B14F-4D97-AF65-F5344CB8AC3E}">
        <p14:creationId xmlns:p14="http://schemas.microsoft.com/office/powerpoint/2010/main" val="390007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933E1-3B86-43B6-8BAE-8856A9BDDA2A}"/>
              </a:ext>
            </a:extLst>
          </p:cNvPr>
          <p:cNvSpPr>
            <a:spLocks noGrp="1"/>
          </p:cNvSpPr>
          <p:nvPr>
            <p:ph type="title"/>
          </p:nvPr>
        </p:nvSpPr>
        <p:spPr/>
        <p:txBody>
          <a:bodyPr/>
          <a:lstStyle/>
          <a:p>
            <a:r>
              <a:rPr lang="zh-CN" altLang="en-US" dirty="0"/>
              <a:t>一、</a:t>
            </a:r>
            <a:r>
              <a:rPr lang="en-US" altLang="zh-CN" dirty="0"/>
              <a:t>MSP430</a:t>
            </a:r>
            <a:r>
              <a:rPr lang="zh-CN" altLang="en-US" dirty="0"/>
              <a:t>单片机简介</a:t>
            </a:r>
          </a:p>
        </p:txBody>
      </p:sp>
      <p:sp>
        <p:nvSpPr>
          <p:cNvPr id="3" name="内容占位符 2">
            <a:extLst>
              <a:ext uri="{FF2B5EF4-FFF2-40B4-BE49-F238E27FC236}">
                <a16:creationId xmlns:a16="http://schemas.microsoft.com/office/drawing/2014/main" id="{025E41B2-7BB3-459D-BC5A-9D1AD4985EC6}"/>
              </a:ext>
            </a:extLst>
          </p:cNvPr>
          <p:cNvSpPr>
            <a:spLocks noGrp="1"/>
          </p:cNvSpPr>
          <p:nvPr>
            <p:ph idx="1"/>
          </p:nvPr>
        </p:nvSpPr>
        <p:spPr/>
        <p:txBody>
          <a:bodyPr/>
          <a:lstStyle/>
          <a:p>
            <a:r>
              <a:rPr lang="zh-CN" altLang="en-US" dirty="0"/>
              <a:t>四大主流</a:t>
            </a:r>
            <a:r>
              <a:rPr lang="en-US" altLang="zh-CN" dirty="0"/>
              <a:t>CPU</a:t>
            </a:r>
            <a:r>
              <a:rPr lang="zh-CN" altLang="en-US" dirty="0"/>
              <a:t>架构</a:t>
            </a:r>
          </a:p>
        </p:txBody>
      </p:sp>
      <p:pic>
        <p:nvPicPr>
          <p:cNvPr id="5" name="图片 4">
            <a:extLst>
              <a:ext uri="{FF2B5EF4-FFF2-40B4-BE49-F238E27FC236}">
                <a16:creationId xmlns:a16="http://schemas.microsoft.com/office/drawing/2014/main" id="{BF5984A9-23A0-4648-84A0-D3A1CB0FE3D2}"/>
              </a:ext>
            </a:extLst>
          </p:cNvPr>
          <p:cNvPicPr>
            <a:picLocks noChangeAspect="1"/>
          </p:cNvPicPr>
          <p:nvPr/>
        </p:nvPicPr>
        <p:blipFill>
          <a:blip r:embed="rId2"/>
          <a:stretch>
            <a:fillRect/>
          </a:stretch>
        </p:blipFill>
        <p:spPr>
          <a:xfrm>
            <a:off x="288512" y="2651301"/>
            <a:ext cx="11614976" cy="3338693"/>
          </a:xfrm>
          <a:prstGeom prst="rect">
            <a:avLst/>
          </a:prstGeom>
        </p:spPr>
      </p:pic>
    </p:spTree>
    <p:extLst>
      <p:ext uri="{BB962C8B-B14F-4D97-AF65-F5344CB8AC3E}">
        <p14:creationId xmlns:p14="http://schemas.microsoft.com/office/powerpoint/2010/main" val="1885583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en-US" altLang="zh-CN" dirty="0"/>
              <a:t>MSP430</a:t>
            </a:r>
            <a:r>
              <a:rPr lang="zh-CN" altLang="en-US" dirty="0"/>
              <a:t>单片机简介</a:t>
            </a:r>
          </a:p>
        </p:txBody>
      </p:sp>
      <p:sp>
        <p:nvSpPr>
          <p:cNvPr id="3" name="内容占位符 2"/>
          <p:cNvSpPr>
            <a:spLocks noGrp="1"/>
          </p:cNvSpPr>
          <p:nvPr>
            <p:ph idx="1"/>
          </p:nvPr>
        </p:nvSpPr>
        <p:spPr/>
        <p:txBody>
          <a:bodyPr/>
          <a:lstStyle/>
          <a:p>
            <a:r>
              <a:rPr lang="en-US" altLang="zh-CN" dirty="0"/>
              <a:t>MSP</a:t>
            </a:r>
            <a:r>
              <a:rPr lang="zh-CN" altLang="en-US" dirty="0"/>
              <a:t>系列单片机</a:t>
            </a:r>
            <a:endParaRPr lang="en-US" altLang="zh-CN" dirty="0"/>
          </a:p>
          <a:p>
            <a:pPr marL="0" indent="0">
              <a:buNone/>
            </a:pPr>
            <a:r>
              <a:rPr lang="en-US" altLang="zh-CN" dirty="0"/>
              <a:t>  MSP430</a:t>
            </a:r>
            <a:r>
              <a:rPr lang="zh-CN" altLang="en-US" dirty="0"/>
              <a:t>是</a:t>
            </a:r>
            <a:r>
              <a:rPr lang="en-US" altLang="zh-CN" dirty="0"/>
              <a:t>16</a:t>
            </a:r>
            <a:r>
              <a:rPr lang="zh-CN" altLang="en-US" dirty="0"/>
              <a:t>位的单片机，发展到现在</a:t>
            </a:r>
            <a:r>
              <a:rPr lang="en-US" altLang="zh-CN" dirty="0"/>
              <a:t>MSP430</a:t>
            </a:r>
            <a:r>
              <a:rPr lang="zh-CN" altLang="en-US" dirty="0"/>
              <a:t>已有多个系列共</a:t>
            </a:r>
            <a:r>
              <a:rPr lang="en-US" altLang="zh-CN" dirty="0"/>
              <a:t>500</a:t>
            </a:r>
            <a:r>
              <a:rPr lang="zh-CN" altLang="en-US" dirty="0"/>
              <a:t>多种型号。</a:t>
            </a:r>
            <a:r>
              <a:rPr lang="en-US" altLang="zh-CN" dirty="0"/>
              <a:t>MSP430</a:t>
            </a:r>
            <a:r>
              <a:rPr lang="zh-CN" altLang="en-US" dirty="0"/>
              <a:t>以</a:t>
            </a:r>
            <a:r>
              <a:rPr lang="zh-CN" altLang="en-US" dirty="0">
                <a:solidFill>
                  <a:srgbClr val="FF0000"/>
                </a:solidFill>
              </a:rPr>
              <a:t>低功耗</a:t>
            </a:r>
            <a:r>
              <a:rPr lang="zh-CN" altLang="en-US" dirty="0"/>
              <a:t>而闻名，其低功耗水平在业界领先。</a:t>
            </a:r>
            <a:endParaRPr lang="en-US" altLang="zh-CN" dirty="0"/>
          </a:p>
          <a:p>
            <a:pPr marL="0" indent="0">
              <a:buNone/>
            </a:pPr>
            <a:r>
              <a:rPr lang="zh-CN" altLang="en-US" dirty="0"/>
              <a:t>  不同的</a:t>
            </a:r>
            <a:r>
              <a:rPr lang="en-US" altLang="zh-CN" dirty="0"/>
              <a:t>MSP430</a:t>
            </a:r>
            <a:r>
              <a:rPr lang="zh-CN" altLang="en-US" dirty="0"/>
              <a:t>系列集成了不同的外设，主要包括有</a:t>
            </a:r>
            <a:r>
              <a:rPr lang="en-US" altLang="zh-CN" dirty="0"/>
              <a:t>Flash</a:t>
            </a:r>
            <a:r>
              <a:rPr lang="zh-CN" altLang="en-US" dirty="0"/>
              <a:t>、</a:t>
            </a:r>
            <a:r>
              <a:rPr lang="en-US" altLang="zh-CN" dirty="0"/>
              <a:t>RAM</a:t>
            </a:r>
            <a:r>
              <a:rPr lang="zh-CN" altLang="en-US" dirty="0"/>
              <a:t>、定时器、</a:t>
            </a:r>
            <a:r>
              <a:rPr lang="en-US" altLang="zh-CN" dirty="0"/>
              <a:t>GPIO</a:t>
            </a:r>
            <a:r>
              <a:rPr lang="zh-CN" altLang="en-US" dirty="0"/>
              <a:t>、</a:t>
            </a:r>
            <a:r>
              <a:rPr lang="en-US" altLang="zh-CN" dirty="0"/>
              <a:t>ADC</a:t>
            </a:r>
            <a:r>
              <a:rPr lang="zh-CN" altLang="en-US" dirty="0"/>
              <a:t>、串行通信模块等。</a:t>
            </a:r>
          </a:p>
        </p:txBody>
      </p:sp>
    </p:spTree>
    <p:extLst>
      <p:ext uri="{BB962C8B-B14F-4D97-AF65-F5344CB8AC3E}">
        <p14:creationId xmlns:p14="http://schemas.microsoft.com/office/powerpoint/2010/main" val="2231066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en-US" altLang="zh-CN" dirty="0"/>
              <a:t>MSP430</a:t>
            </a:r>
            <a:r>
              <a:rPr lang="zh-CN" altLang="en-US" dirty="0"/>
              <a:t>单片机简介</a:t>
            </a:r>
          </a:p>
        </p:txBody>
      </p:sp>
      <p:sp>
        <p:nvSpPr>
          <p:cNvPr id="3" name="内容占位符 2"/>
          <p:cNvSpPr>
            <a:spLocks noGrp="1"/>
          </p:cNvSpPr>
          <p:nvPr>
            <p:ph idx="1"/>
          </p:nvPr>
        </p:nvSpPr>
        <p:spPr/>
        <p:txBody>
          <a:bodyPr/>
          <a:lstStyle/>
          <a:p>
            <a:r>
              <a:rPr lang="zh-CN" altLang="en-US" dirty="0"/>
              <a:t>应用领域</a:t>
            </a:r>
          </a:p>
        </p:txBody>
      </p:sp>
      <p:grpSp>
        <p:nvGrpSpPr>
          <p:cNvPr id="4" name="组合 3"/>
          <p:cNvGrpSpPr/>
          <p:nvPr/>
        </p:nvGrpSpPr>
        <p:grpSpPr>
          <a:xfrm>
            <a:off x="1946771" y="2321191"/>
            <a:ext cx="7675942" cy="4536809"/>
            <a:chOff x="513259" y="2060848"/>
            <a:chExt cx="7675942" cy="4536809"/>
          </a:xfrm>
        </p:grpSpPr>
        <p:grpSp>
          <p:nvGrpSpPr>
            <p:cNvPr id="5" name="组合 4"/>
            <p:cNvGrpSpPr/>
            <p:nvPr/>
          </p:nvGrpSpPr>
          <p:grpSpPr>
            <a:xfrm>
              <a:off x="513259" y="2060848"/>
              <a:ext cx="7675942" cy="4412641"/>
              <a:chOff x="441251" y="1628800"/>
              <a:chExt cx="8333506" cy="5136024"/>
            </a:xfrm>
          </p:grpSpPr>
          <p:grpSp>
            <p:nvGrpSpPr>
              <p:cNvPr id="19" name="Group 24"/>
              <p:cNvGrpSpPr/>
              <p:nvPr/>
            </p:nvGrpSpPr>
            <p:grpSpPr>
              <a:xfrm>
                <a:off x="441251" y="1658988"/>
                <a:ext cx="2618581" cy="5082380"/>
                <a:chOff x="330950" y="1143000"/>
                <a:chExt cx="2618581" cy="5082380"/>
              </a:xfrm>
              <a:scene3d>
                <a:camera prst="perspectiveRight"/>
                <a:lightRig rig="threePt" dir="t"/>
              </a:scene3d>
            </p:grpSpPr>
            <p:sp>
              <p:nvSpPr>
                <p:cNvPr id="45" name="Rounded Rectangle 141"/>
                <p:cNvSpPr/>
                <p:nvPr/>
              </p:nvSpPr>
              <p:spPr>
                <a:xfrm>
                  <a:off x="379284" y="4853780"/>
                  <a:ext cx="2547158" cy="1371600"/>
                </a:xfrm>
                <a:prstGeom prst="roundRect">
                  <a:avLst>
                    <a:gd name="adj" fmla="val 8201"/>
                  </a:avLst>
                </a:prstGeom>
                <a:solidFill>
                  <a:srgbClr val="D3D3D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FFFFFF"/>
                    </a:solidFill>
                  </a:endParaRPr>
                </a:p>
              </p:txBody>
            </p:sp>
            <p:sp>
              <p:nvSpPr>
                <p:cNvPr id="46" name="Rounded Rectangle 140"/>
                <p:cNvSpPr/>
                <p:nvPr/>
              </p:nvSpPr>
              <p:spPr>
                <a:xfrm>
                  <a:off x="379284" y="3131375"/>
                  <a:ext cx="2547158" cy="1371600"/>
                </a:xfrm>
                <a:prstGeom prst="roundRect">
                  <a:avLst>
                    <a:gd name="adj" fmla="val 8201"/>
                  </a:avLst>
                </a:prstGeom>
                <a:solidFill>
                  <a:srgbClr val="D3D3D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FFFFFF"/>
                    </a:solidFill>
                  </a:endParaRPr>
                </a:p>
              </p:txBody>
            </p:sp>
            <p:sp>
              <p:nvSpPr>
                <p:cNvPr id="47" name="Rounded Rectangle 21"/>
                <p:cNvSpPr/>
                <p:nvPr/>
              </p:nvSpPr>
              <p:spPr>
                <a:xfrm>
                  <a:off x="379284" y="1436916"/>
                  <a:ext cx="2547158" cy="1371600"/>
                </a:xfrm>
                <a:prstGeom prst="roundRect">
                  <a:avLst>
                    <a:gd name="adj" fmla="val 8201"/>
                  </a:avLst>
                </a:prstGeom>
                <a:solidFill>
                  <a:srgbClr val="D3D3D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FFFFFF"/>
                    </a:solidFill>
                  </a:endParaRPr>
                </a:p>
              </p:txBody>
            </p:sp>
            <p:sp>
              <p:nvSpPr>
                <p:cNvPr id="48" name="Rounded Rectangle 41"/>
                <p:cNvSpPr/>
                <p:nvPr/>
              </p:nvSpPr>
              <p:spPr>
                <a:xfrm>
                  <a:off x="330950" y="1143000"/>
                  <a:ext cx="2618581" cy="479227"/>
                </a:xfrm>
                <a:prstGeom prst="roundRect">
                  <a:avLst/>
                </a:prstGeom>
                <a:solidFill>
                  <a:srgbClr val="FF0000"/>
                </a:solidFill>
                <a:ln w="28575">
                  <a:solidFill>
                    <a:schemeClr val="accent6">
                      <a:lumMod val="25000"/>
                    </a:schemeClr>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514350" indent="-514350" algn="r">
                    <a:spcBef>
                      <a:spcPct val="20000"/>
                    </a:spcBef>
                    <a:defRPr/>
                  </a:pPr>
                  <a:r>
                    <a:rPr lang="zh-CN" altLang="en-US" sz="1800" b="1" kern="0" dirty="0">
                      <a:solidFill>
                        <a:srgbClr val="F8F8F8"/>
                      </a:solidFill>
                    </a:rPr>
                    <a:t>能量收集</a:t>
                  </a:r>
                  <a:endParaRPr lang="en-US" sz="1800" b="1" kern="0" dirty="0">
                    <a:solidFill>
                      <a:srgbClr val="F8F8F8"/>
                    </a:solidFill>
                  </a:endParaRPr>
                </a:p>
              </p:txBody>
            </p:sp>
            <p:sp>
              <p:nvSpPr>
                <p:cNvPr id="49" name="TextBox 8"/>
                <p:cNvSpPr txBox="1"/>
                <p:nvPr/>
              </p:nvSpPr>
              <p:spPr>
                <a:xfrm>
                  <a:off x="407149" y="1717478"/>
                  <a:ext cx="1704182" cy="1110518"/>
                </a:xfrm>
                <a:prstGeom prst="rect">
                  <a:avLst/>
                </a:prstGeom>
                <a:noFill/>
                <a:sp3d/>
              </p:spPr>
              <p:txBody>
                <a:bodyPr>
                  <a:spAutoFit/>
                </a:bodyPr>
                <a:lstStyle/>
                <a:p>
                  <a:pPr>
                    <a:defRPr/>
                  </a:pPr>
                  <a:r>
                    <a:rPr lang="zh-CN" altLang="en-US" sz="1400" b="1" dirty="0">
                      <a:solidFill>
                        <a:srgbClr val="000000"/>
                      </a:solidFill>
                      <a:latin typeface="Arial"/>
                    </a:rPr>
                    <a:t>可再生能源</a:t>
                  </a:r>
                  <a:endParaRPr lang="en-US" altLang="zh-CN" sz="1400" b="1" dirty="0">
                    <a:solidFill>
                      <a:srgbClr val="000000"/>
                    </a:solidFill>
                    <a:latin typeface="Arial"/>
                  </a:endParaRPr>
                </a:p>
                <a:p>
                  <a:pPr>
                    <a:defRPr/>
                  </a:pPr>
                  <a:r>
                    <a:rPr lang="zh-CN" altLang="en-US" sz="1400" b="1" dirty="0">
                      <a:solidFill>
                        <a:srgbClr val="000000"/>
                      </a:solidFill>
                      <a:latin typeface="Arial"/>
                    </a:rPr>
                    <a:t>无电池设备</a:t>
                  </a:r>
                  <a:endParaRPr lang="en-US" altLang="zh-CN" sz="1400" b="1" dirty="0">
                    <a:solidFill>
                      <a:srgbClr val="000000"/>
                    </a:solidFill>
                    <a:latin typeface="Arial"/>
                  </a:endParaRPr>
                </a:p>
                <a:p>
                  <a:pPr>
                    <a:defRPr/>
                  </a:pPr>
                  <a:r>
                    <a:rPr lang="zh-CN" altLang="en-US" sz="1400" b="1" dirty="0">
                      <a:solidFill>
                        <a:srgbClr val="000000"/>
                      </a:solidFill>
                      <a:latin typeface="Arial"/>
                    </a:rPr>
                    <a:t>太阳能、热能、</a:t>
                  </a:r>
                  <a:endParaRPr lang="en-US" altLang="zh-CN" sz="1400" b="1" dirty="0">
                    <a:solidFill>
                      <a:srgbClr val="000000"/>
                    </a:solidFill>
                    <a:latin typeface="Arial"/>
                  </a:endParaRPr>
                </a:p>
                <a:p>
                  <a:pPr>
                    <a:defRPr/>
                  </a:pPr>
                  <a:r>
                    <a:rPr lang="zh-CN" altLang="en-US" sz="1400" b="1" dirty="0">
                      <a:solidFill>
                        <a:srgbClr val="000000"/>
                      </a:solidFill>
                      <a:latin typeface="Arial"/>
                    </a:rPr>
                    <a:t>振动能等</a:t>
                  </a:r>
                  <a:endParaRPr lang="en-US" altLang="zh-CN" sz="1400" b="1" dirty="0">
                    <a:solidFill>
                      <a:srgbClr val="000000"/>
                    </a:solidFill>
                    <a:latin typeface="Arial"/>
                  </a:endParaRPr>
                </a:p>
              </p:txBody>
            </p:sp>
            <p:sp>
              <p:nvSpPr>
                <p:cNvPr id="50" name="Rounded Rectangle 55"/>
                <p:cNvSpPr/>
                <p:nvPr/>
              </p:nvSpPr>
              <p:spPr>
                <a:xfrm>
                  <a:off x="330950" y="2917628"/>
                  <a:ext cx="2618581" cy="479227"/>
                </a:xfrm>
                <a:prstGeom prst="roundRect">
                  <a:avLst/>
                </a:prstGeom>
                <a:solidFill>
                  <a:srgbClr val="FF0000"/>
                </a:solidFill>
                <a:ln w="28575">
                  <a:solidFill>
                    <a:schemeClr val="accent6">
                      <a:lumMod val="25000"/>
                    </a:schemeClr>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514350" indent="-514350" algn="r">
                    <a:spcBef>
                      <a:spcPct val="20000"/>
                    </a:spcBef>
                    <a:defRPr/>
                  </a:pPr>
                  <a:r>
                    <a:rPr lang="zh-CN" altLang="en-US" sz="1800" b="1" kern="0" dirty="0">
                      <a:solidFill>
                        <a:srgbClr val="F8F8F8"/>
                      </a:solidFill>
                    </a:rPr>
                    <a:t>计量仪表</a:t>
                  </a:r>
                  <a:endParaRPr lang="en-US" sz="1800" b="1" kern="0" dirty="0">
                    <a:solidFill>
                      <a:srgbClr val="F8F8F8"/>
                    </a:solidFill>
                  </a:endParaRPr>
                </a:p>
              </p:txBody>
            </p:sp>
            <p:sp>
              <p:nvSpPr>
                <p:cNvPr id="51" name="TextBox 10"/>
                <p:cNvSpPr txBox="1"/>
                <p:nvPr/>
              </p:nvSpPr>
              <p:spPr>
                <a:xfrm>
                  <a:off x="407149" y="3492106"/>
                  <a:ext cx="1704182" cy="1110518"/>
                </a:xfrm>
                <a:prstGeom prst="rect">
                  <a:avLst/>
                </a:prstGeom>
                <a:noFill/>
                <a:sp3d/>
              </p:spPr>
              <p:txBody>
                <a:bodyPr>
                  <a:spAutoFit/>
                </a:bodyPr>
                <a:lstStyle/>
                <a:p>
                  <a:pPr>
                    <a:defRPr/>
                  </a:pPr>
                  <a:r>
                    <a:rPr lang="zh-CN" altLang="en-US" sz="1400" b="1" dirty="0">
                      <a:solidFill>
                        <a:srgbClr val="000000"/>
                      </a:solidFill>
                      <a:latin typeface="Arial"/>
                    </a:rPr>
                    <a:t>电能表</a:t>
                  </a:r>
                  <a:endParaRPr lang="en-US" altLang="zh-CN" sz="1400" b="1" dirty="0">
                    <a:solidFill>
                      <a:srgbClr val="000000"/>
                    </a:solidFill>
                    <a:latin typeface="Arial"/>
                  </a:endParaRPr>
                </a:p>
                <a:p>
                  <a:pPr>
                    <a:defRPr/>
                  </a:pPr>
                  <a:r>
                    <a:rPr lang="zh-CN" altLang="en-US" sz="1400" b="1" dirty="0">
                      <a:solidFill>
                        <a:srgbClr val="000000"/>
                      </a:solidFill>
                      <a:latin typeface="Arial"/>
                    </a:rPr>
                    <a:t>燃气表</a:t>
                  </a:r>
                  <a:endParaRPr lang="en-US" altLang="zh-CN" sz="1400" b="1" dirty="0">
                    <a:solidFill>
                      <a:srgbClr val="000000"/>
                    </a:solidFill>
                    <a:latin typeface="Arial"/>
                  </a:endParaRPr>
                </a:p>
                <a:p>
                  <a:pPr>
                    <a:defRPr/>
                  </a:pPr>
                  <a:r>
                    <a:rPr lang="zh-CN" altLang="en-US" sz="1400" b="1" dirty="0">
                      <a:solidFill>
                        <a:srgbClr val="000000"/>
                      </a:solidFill>
                      <a:latin typeface="Arial"/>
                    </a:rPr>
                    <a:t>流量表</a:t>
                  </a:r>
                  <a:endParaRPr lang="en-US" altLang="zh-CN" sz="1400" b="1" dirty="0">
                    <a:solidFill>
                      <a:srgbClr val="000000"/>
                    </a:solidFill>
                    <a:latin typeface="Arial"/>
                  </a:endParaRPr>
                </a:p>
                <a:p>
                  <a:pPr>
                    <a:defRPr/>
                  </a:pPr>
                  <a:r>
                    <a:rPr lang="zh-CN" altLang="en-US" sz="1400" b="1" dirty="0">
                      <a:solidFill>
                        <a:srgbClr val="000000"/>
                      </a:solidFill>
                      <a:latin typeface="Arial"/>
                    </a:rPr>
                    <a:t>智能计量仪器</a:t>
                  </a:r>
                  <a:endParaRPr lang="en-US" altLang="zh-CN" sz="1400" b="1" dirty="0">
                    <a:solidFill>
                      <a:srgbClr val="000000"/>
                    </a:solidFill>
                    <a:latin typeface="Arial"/>
                  </a:endParaRPr>
                </a:p>
              </p:txBody>
            </p:sp>
            <p:sp>
              <p:nvSpPr>
                <p:cNvPr id="52" name="Rounded Rectangle 68"/>
                <p:cNvSpPr/>
                <p:nvPr/>
              </p:nvSpPr>
              <p:spPr>
                <a:xfrm>
                  <a:off x="330950" y="4594028"/>
                  <a:ext cx="2618581" cy="479227"/>
                </a:xfrm>
                <a:prstGeom prst="roundRect">
                  <a:avLst/>
                </a:prstGeom>
                <a:solidFill>
                  <a:srgbClr val="FF0000"/>
                </a:solidFill>
                <a:ln w="28575">
                  <a:solidFill>
                    <a:schemeClr val="accent6">
                      <a:lumMod val="25000"/>
                    </a:schemeClr>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514350" indent="-514350" algn="r">
                    <a:spcBef>
                      <a:spcPct val="20000"/>
                    </a:spcBef>
                    <a:defRPr/>
                  </a:pPr>
                  <a:r>
                    <a:rPr lang="zh-CN" altLang="en-US" sz="1800" b="1" kern="0" dirty="0">
                      <a:solidFill>
                        <a:srgbClr val="F8F8F8"/>
                      </a:solidFill>
                    </a:rPr>
                    <a:t>消费类电子产品</a:t>
                  </a:r>
                  <a:endParaRPr lang="en-US" sz="1800" b="1" kern="0" dirty="0">
                    <a:solidFill>
                      <a:srgbClr val="F8F8F8"/>
                    </a:solidFill>
                  </a:endParaRPr>
                </a:p>
              </p:txBody>
            </p:sp>
            <p:sp>
              <p:nvSpPr>
                <p:cNvPr id="53" name="TextBox 14"/>
                <p:cNvSpPr txBox="1"/>
                <p:nvPr/>
              </p:nvSpPr>
              <p:spPr>
                <a:xfrm>
                  <a:off x="407149" y="5168506"/>
                  <a:ext cx="1810278" cy="954107"/>
                </a:xfrm>
                <a:prstGeom prst="rect">
                  <a:avLst/>
                </a:prstGeom>
                <a:noFill/>
                <a:sp3d/>
              </p:spPr>
              <p:txBody>
                <a:bodyPr>
                  <a:spAutoFit/>
                </a:bodyPr>
                <a:lstStyle/>
                <a:p>
                  <a:pPr>
                    <a:defRPr/>
                  </a:pPr>
                  <a:r>
                    <a:rPr lang="zh-CN" altLang="en-US" sz="1400" b="1" dirty="0">
                      <a:solidFill>
                        <a:srgbClr val="000000"/>
                      </a:solidFill>
                      <a:latin typeface="Arial"/>
                    </a:rPr>
                    <a:t>便携式电子产品</a:t>
                  </a:r>
                  <a:endParaRPr lang="en-US" altLang="zh-CN" sz="1400" b="1" dirty="0">
                    <a:solidFill>
                      <a:srgbClr val="000000"/>
                    </a:solidFill>
                    <a:latin typeface="Arial"/>
                  </a:endParaRPr>
                </a:p>
                <a:p>
                  <a:pPr>
                    <a:defRPr/>
                  </a:pPr>
                  <a:r>
                    <a:rPr lang="zh-CN" altLang="en-US" sz="1400" b="1" dirty="0">
                      <a:solidFill>
                        <a:srgbClr val="000000"/>
                      </a:solidFill>
                      <a:latin typeface="Arial"/>
                    </a:rPr>
                    <a:t>遥控器</a:t>
                  </a:r>
                  <a:endParaRPr lang="en-US" altLang="zh-CN" sz="1400" b="1" dirty="0">
                    <a:solidFill>
                      <a:srgbClr val="000000"/>
                    </a:solidFill>
                    <a:latin typeface="Arial"/>
                  </a:endParaRPr>
                </a:p>
                <a:p>
                  <a:pPr>
                    <a:defRPr/>
                  </a:pPr>
                  <a:r>
                    <a:rPr lang="zh-CN" altLang="en-US" sz="1400" b="1" dirty="0">
                      <a:solidFill>
                        <a:srgbClr val="000000"/>
                      </a:solidFill>
                      <a:latin typeface="Arial"/>
                    </a:rPr>
                    <a:t>个人保健</a:t>
                  </a:r>
                  <a:endParaRPr lang="en-US" altLang="zh-CN" sz="1400" b="1" dirty="0">
                    <a:solidFill>
                      <a:srgbClr val="000000"/>
                    </a:solidFill>
                    <a:latin typeface="Arial"/>
                  </a:endParaRPr>
                </a:p>
                <a:p>
                  <a:pPr>
                    <a:defRPr/>
                  </a:pPr>
                  <a:r>
                    <a:rPr lang="en-US" sz="1400" b="1" dirty="0">
                      <a:solidFill>
                        <a:srgbClr val="000000"/>
                      </a:solidFill>
                      <a:latin typeface="Arial"/>
                    </a:rPr>
                    <a:t>PC</a:t>
                  </a:r>
                  <a:r>
                    <a:rPr lang="zh-CN" altLang="en-US" sz="1400" b="1" dirty="0">
                      <a:solidFill>
                        <a:srgbClr val="000000"/>
                      </a:solidFill>
                      <a:latin typeface="Arial"/>
                    </a:rPr>
                    <a:t>外设</a:t>
                  </a:r>
                  <a:endParaRPr lang="en-US" sz="1400" b="1" dirty="0">
                    <a:solidFill>
                      <a:srgbClr val="000000"/>
                    </a:solidFill>
                    <a:latin typeface="Arial"/>
                  </a:endParaRPr>
                </a:p>
              </p:txBody>
            </p:sp>
            <p:pic>
              <p:nvPicPr>
                <p:cNvPr id="54" name="Picture 44" descr="RF_remote sm"/>
                <p:cNvPicPr>
                  <a:picLocks noChangeAspect="1" noChangeArrowheads="1"/>
                </p:cNvPicPr>
                <p:nvPr/>
              </p:nvPicPr>
              <p:blipFill>
                <a:blip r:embed="rId2" cstate="print"/>
                <a:srcRect/>
                <a:stretch>
                  <a:fillRect/>
                </a:stretch>
              </p:blipFill>
              <p:spPr bwMode="auto">
                <a:xfrm>
                  <a:off x="2232343" y="5118251"/>
                  <a:ext cx="544167" cy="999778"/>
                </a:xfrm>
                <a:prstGeom prst="rect">
                  <a:avLst/>
                </a:prstGeom>
                <a:noFill/>
                <a:ln>
                  <a:noFill/>
                </a:ln>
                <a:sp3d/>
              </p:spPr>
            </p:pic>
            <p:sp>
              <p:nvSpPr>
                <p:cNvPr id="55" name="Parallelogram 49"/>
                <p:cNvSpPr/>
                <p:nvPr/>
              </p:nvSpPr>
              <p:spPr>
                <a:xfrm>
                  <a:off x="1349332" y="1157515"/>
                  <a:ext cx="1371600" cy="451651"/>
                </a:xfrm>
                <a:prstGeom prst="parallelogram">
                  <a:avLst>
                    <a:gd name="adj" fmla="val 58654"/>
                  </a:avLst>
                </a:prstGeom>
                <a:solidFill>
                  <a:schemeClr val="bg1">
                    <a:alpha val="34000"/>
                  </a:schemeClr>
                </a:solidFill>
                <a:ln>
                  <a:noFill/>
                </a:ln>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FFFFFF"/>
                    </a:solidFill>
                  </a:endParaRPr>
                </a:p>
              </p:txBody>
            </p:sp>
            <p:sp>
              <p:nvSpPr>
                <p:cNvPr id="56" name="Parallelogram 112"/>
                <p:cNvSpPr/>
                <p:nvPr/>
              </p:nvSpPr>
              <p:spPr>
                <a:xfrm>
                  <a:off x="1349332" y="2937189"/>
                  <a:ext cx="1371600" cy="451651"/>
                </a:xfrm>
                <a:prstGeom prst="parallelogram">
                  <a:avLst>
                    <a:gd name="adj" fmla="val 58654"/>
                  </a:avLst>
                </a:prstGeom>
                <a:solidFill>
                  <a:schemeClr val="bg1">
                    <a:alpha val="34000"/>
                  </a:schemeClr>
                </a:solidFill>
                <a:ln>
                  <a:noFill/>
                </a:ln>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FFFFFF"/>
                    </a:solidFill>
                  </a:endParaRPr>
                </a:p>
              </p:txBody>
            </p:sp>
            <p:sp>
              <p:nvSpPr>
                <p:cNvPr id="57" name="Parallelogram 114"/>
                <p:cNvSpPr/>
                <p:nvPr/>
              </p:nvSpPr>
              <p:spPr>
                <a:xfrm>
                  <a:off x="1349332" y="4608905"/>
                  <a:ext cx="1371600" cy="451651"/>
                </a:xfrm>
                <a:prstGeom prst="parallelogram">
                  <a:avLst>
                    <a:gd name="adj" fmla="val 58654"/>
                  </a:avLst>
                </a:prstGeom>
                <a:solidFill>
                  <a:schemeClr val="bg1">
                    <a:alpha val="34000"/>
                  </a:schemeClr>
                </a:solidFill>
                <a:ln>
                  <a:noFill/>
                </a:ln>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FFFFFF"/>
                    </a:solidFill>
                  </a:endParaRPr>
                </a:p>
              </p:txBody>
            </p:sp>
          </p:grpSp>
          <p:grpSp>
            <p:nvGrpSpPr>
              <p:cNvPr id="20" name="Group 23"/>
              <p:cNvGrpSpPr>
                <a:grpSpLocks/>
              </p:cNvGrpSpPr>
              <p:nvPr/>
            </p:nvGrpSpPr>
            <p:grpSpPr bwMode="auto">
              <a:xfrm>
                <a:off x="3273425" y="5037794"/>
                <a:ext cx="2619375" cy="1684787"/>
                <a:chOff x="3273552" y="4521376"/>
                <a:chExt cx="2618581" cy="1685399"/>
              </a:xfrm>
              <a:scene3d>
                <a:camera prst="perspectiveAbove">
                  <a:rot lat="21299999" lon="0" rev="0"/>
                </a:camera>
                <a:lightRig rig="threePt" dir="t"/>
              </a:scene3d>
            </p:grpSpPr>
            <p:sp>
              <p:nvSpPr>
                <p:cNvPr id="41" name="Rounded Rectangle 161"/>
                <p:cNvSpPr/>
                <p:nvPr/>
              </p:nvSpPr>
              <p:spPr>
                <a:xfrm>
                  <a:off x="3310054" y="4759588"/>
                  <a:ext cx="2547165" cy="1372098"/>
                </a:xfrm>
                <a:prstGeom prst="roundRect">
                  <a:avLst>
                    <a:gd name="adj" fmla="val 8201"/>
                  </a:avLst>
                </a:prstGeom>
                <a:solidFill>
                  <a:srgbClr val="D3D3D3"/>
                </a:solidFill>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FFFFFF"/>
                    </a:solidFill>
                  </a:endParaRPr>
                </a:p>
              </p:txBody>
            </p:sp>
            <p:sp>
              <p:nvSpPr>
                <p:cNvPr id="42" name="Rounded Rectangle 96"/>
                <p:cNvSpPr/>
                <p:nvPr/>
              </p:nvSpPr>
              <p:spPr>
                <a:xfrm>
                  <a:off x="3273552" y="4521376"/>
                  <a:ext cx="2618581" cy="479227"/>
                </a:xfrm>
                <a:prstGeom prst="roundRect">
                  <a:avLst/>
                </a:prstGeom>
                <a:solidFill>
                  <a:srgbClr val="FF0000"/>
                </a:solidFill>
                <a:ln w="28575">
                  <a:solidFill>
                    <a:schemeClr val="accent6">
                      <a:lumMod val="25000"/>
                    </a:schemeClr>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514350" indent="-514350" algn="r">
                    <a:spcBef>
                      <a:spcPts val="0"/>
                    </a:spcBef>
                    <a:defRPr/>
                  </a:pPr>
                  <a:r>
                    <a:rPr lang="zh-CN" altLang="en-US" sz="1800" b="1" kern="0" dirty="0">
                      <a:solidFill>
                        <a:srgbClr val="F8F8F8"/>
                      </a:solidFill>
                    </a:rPr>
                    <a:t>安全与安防</a:t>
                  </a:r>
                  <a:endParaRPr lang="en-US" sz="1800" b="1" kern="0" dirty="0">
                    <a:solidFill>
                      <a:srgbClr val="F8F8F8"/>
                    </a:solidFill>
                  </a:endParaRPr>
                </a:p>
              </p:txBody>
            </p:sp>
            <p:sp>
              <p:nvSpPr>
                <p:cNvPr id="43" name="TextBox 98"/>
                <p:cNvSpPr txBox="1">
                  <a:spLocks noChangeArrowheads="1"/>
                </p:cNvSpPr>
                <p:nvPr/>
              </p:nvSpPr>
              <p:spPr bwMode="auto">
                <a:xfrm>
                  <a:off x="3349750" y="5095854"/>
                  <a:ext cx="2519731" cy="1110921"/>
                </a:xfrm>
                <a:prstGeom prst="rect">
                  <a:avLst/>
                </a:prstGeom>
                <a:noFill/>
                <a:ln w="9525">
                  <a:noFill/>
                  <a:miter lim="800000"/>
                  <a:headEnd/>
                  <a:tailEnd/>
                </a:ln>
                <a:sp3d prstMaterial="matte"/>
              </p:spPr>
              <p:txBody>
                <a:bodyPr>
                  <a:spAutoFit/>
                </a:bodyPr>
                <a:lstStyle/>
                <a:p>
                  <a:pPr>
                    <a:defRPr/>
                  </a:pPr>
                  <a:r>
                    <a:rPr lang="zh-CN" altLang="en-US" sz="1400" b="1" dirty="0">
                      <a:solidFill>
                        <a:srgbClr val="000000"/>
                      </a:solidFill>
                      <a:latin typeface="Arial"/>
                    </a:rPr>
                    <a:t>烟雾探测器</a:t>
                  </a:r>
                  <a:endParaRPr lang="en-US" altLang="zh-CN" sz="1400" b="1" dirty="0">
                    <a:solidFill>
                      <a:srgbClr val="000000"/>
                    </a:solidFill>
                    <a:latin typeface="Arial"/>
                  </a:endParaRPr>
                </a:p>
                <a:p>
                  <a:pPr>
                    <a:defRPr/>
                  </a:pPr>
                  <a:r>
                    <a:rPr lang="zh-CN" altLang="en-US" sz="1400" b="1" dirty="0">
                      <a:solidFill>
                        <a:srgbClr val="000000"/>
                      </a:solidFill>
                      <a:latin typeface="Arial"/>
                    </a:rPr>
                    <a:t>运动探测器</a:t>
                  </a:r>
                  <a:endParaRPr lang="en-US" altLang="zh-CN" sz="1400" b="1" dirty="0">
                    <a:solidFill>
                      <a:srgbClr val="000000"/>
                    </a:solidFill>
                    <a:latin typeface="Arial"/>
                  </a:endParaRPr>
                </a:p>
                <a:p>
                  <a:pPr>
                    <a:defRPr/>
                  </a:pPr>
                  <a:r>
                    <a:rPr lang="zh-CN" altLang="en-US" sz="1400" b="1" dirty="0">
                      <a:solidFill>
                        <a:srgbClr val="000000"/>
                      </a:solidFill>
                      <a:latin typeface="Arial"/>
                    </a:rPr>
                    <a:t>振动检测器</a:t>
                  </a:r>
                  <a:endParaRPr lang="en-US" altLang="zh-CN" sz="1400" b="1" dirty="0">
                    <a:solidFill>
                      <a:srgbClr val="000000"/>
                    </a:solidFill>
                    <a:latin typeface="Arial"/>
                  </a:endParaRPr>
                </a:p>
                <a:p>
                  <a:pPr>
                    <a:defRPr/>
                  </a:pPr>
                  <a:r>
                    <a:rPr lang="zh-CN" altLang="en-US" sz="1400" b="1" dirty="0">
                      <a:solidFill>
                        <a:srgbClr val="000000"/>
                      </a:solidFill>
                      <a:latin typeface="Arial"/>
                    </a:rPr>
                    <a:t>智能传感器</a:t>
                  </a:r>
                  <a:endParaRPr lang="en-US" altLang="zh-CN" sz="1400" b="1" dirty="0">
                    <a:solidFill>
                      <a:srgbClr val="000000"/>
                    </a:solidFill>
                    <a:latin typeface="Arial"/>
                  </a:endParaRPr>
                </a:p>
              </p:txBody>
            </p:sp>
            <p:sp>
              <p:nvSpPr>
                <p:cNvPr id="44" name="Parallelogram 115"/>
                <p:cNvSpPr/>
                <p:nvPr/>
              </p:nvSpPr>
              <p:spPr>
                <a:xfrm>
                  <a:off x="4343203" y="4537257"/>
                  <a:ext cx="1371184" cy="452602"/>
                </a:xfrm>
                <a:prstGeom prst="parallelogram">
                  <a:avLst>
                    <a:gd name="adj" fmla="val 58654"/>
                  </a:avLst>
                </a:prstGeom>
                <a:solidFill>
                  <a:schemeClr val="bg1">
                    <a:alpha val="34000"/>
                  </a:schemeClr>
                </a:solidFill>
                <a:ln>
                  <a:noFill/>
                </a:ln>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a:solidFill>
                      <a:srgbClr val="FFFFFF"/>
                    </a:solidFill>
                  </a:endParaRPr>
                </a:p>
              </p:txBody>
            </p:sp>
          </p:grpSp>
          <p:grpSp>
            <p:nvGrpSpPr>
              <p:cNvPr id="21" name="Group 22"/>
              <p:cNvGrpSpPr/>
              <p:nvPr/>
            </p:nvGrpSpPr>
            <p:grpSpPr>
              <a:xfrm>
                <a:off x="6156176" y="1628800"/>
                <a:ext cx="2618581" cy="5136024"/>
                <a:chOff x="6323806" y="1143000"/>
                <a:chExt cx="2618581" cy="5136024"/>
              </a:xfrm>
              <a:scene3d>
                <a:camera prst="perspectiveLeft"/>
                <a:lightRig rig="threePt" dir="t"/>
              </a:scene3d>
            </p:grpSpPr>
            <p:sp>
              <p:nvSpPr>
                <p:cNvPr id="28" name="Rounded Rectangle 142"/>
                <p:cNvSpPr/>
                <p:nvPr/>
              </p:nvSpPr>
              <p:spPr>
                <a:xfrm>
                  <a:off x="6359517" y="4853780"/>
                  <a:ext cx="2547158" cy="1371600"/>
                </a:xfrm>
                <a:prstGeom prst="roundRect">
                  <a:avLst>
                    <a:gd name="adj" fmla="val 8201"/>
                  </a:avLst>
                </a:prstGeom>
                <a:solidFill>
                  <a:srgbClr val="D3D3D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a:solidFill>
                      <a:srgbClr val="FFFFFF"/>
                    </a:solidFill>
                  </a:endParaRPr>
                </a:p>
              </p:txBody>
            </p:sp>
            <p:sp>
              <p:nvSpPr>
                <p:cNvPr id="29" name="Rounded Rectangle 143"/>
                <p:cNvSpPr/>
                <p:nvPr/>
              </p:nvSpPr>
              <p:spPr>
                <a:xfrm>
                  <a:off x="6359517" y="3131375"/>
                  <a:ext cx="2547158" cy="1371600"/>
                </a:xfrm>
                <a:prstGeom prst="roundRect">
                  <a:avLst>
                    <a:gd name="adj" fmla="val 8201"/>
                  </a:avLst>
                </a:prstGeom>
                <a:solidFill>
                  <a:srgbClr val="D3D3D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a:solidFill>
                      <a:srgbClr val="FFFFFF"/>
                    </a:solidFill>
                  </a:endParaRPr>
                </a:p>
              </p:txBody>
            </p:sp>
            <p:sp>
              <p:nvSpPr>
                <p:cNvPr id="30" name="Rounded Rectangle 144"/>
                <p:cNvSpPr/>
                <p:nvPr/>
              </p:nvSpPr>
              <p:spPr>
                <a:xfrm>
                  <a:off x="6359517" y="1436916"/>
                  <a:ext cx="2547158" cy="1371600"/>
                </a:xfrm>
                <a:prstGeom prst="roundRect">
                  <a:avLst>
                    <a:gd name="adj" fmla="val 8201"/>
                  </a:avLst>
                </a:prstGeom>
                <a:solidFill>
                  <a:srgbClr val="D3D3D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a:solidFill>
                      <a:srgbClr val="FFFFFF"/>
                    </a:solidFill>
                  </a:endParaRPr>
                </a:p>
              </p:txBody>
            </p:sp>
            <p:grpSp>
              <p:nvGrpSpPr>
                <p:cNvPr id="31" name="Group 19"/>
                <p:cNvGrpSpPr/>
                <p:nvPr/>
              </p:nvGrpSpPr>
              <p:grpSpPr>
                <a:xfrm>
                  <a:off x="6323806" y="1143000"/>
                  <a:ext cx="2618581" cy="5136024"/>
                  <a:chOff x="6172200" y="1193824"/>
                  <a:chExt cx="2618581" cy="5136024"/>
                </a:xfrm>
              </p:grpSpPr>
              <p:sp>
                <p:nvSpPr>
                  <p:cNvPr id="32" name="Rounded Rectangle 75"/>
                  <p:cNvSpPr/>
                  <p:nvPr/>
                </p:nvSpPr>
                <p:spPr>
                  <a:xfrm>
                    <a:off x="6172200" y="1193824"/>
                    <a:ext cx="2618581" cy="479227"/>
                  </a:xfrm>
                  <a:prstGeom prst="roundRect">
                    <a:avLst/>
                  </a:prstGeom>
                  <a:solidFill>
                    <a:srgbClr val="FF0000"/>
                  </a:solidFill>
                  <a:ln w="28575">
                    <a:solidFill>
                      <a:schemeClr val="accent6">
                        <a:lumMod val="25000"/>
                      </a:schemeClr>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514350" indent="-514350" algn="r">
                      <a:spcBef>
                        <a:spcPct val="20000"/>
                      </a:spcBef>
                      <a:defRPr/>
                    </a:pPr>
                    <a:r>
                      <a:rPr lang="zh-CN" altLang="en-US" sz="1800" b="1" kern="0" dirty="0">
                        <a:solidFill>
                          <a:srgbClr val="F8F8F8"/>
                        </a:solidFill>
                      </a:rPr>
                      <a:t>电机控制</a:t>
                    </a:r>
                    <a:endParaRPr lang="en-US" sz="1800" b="1" kern="0" dirty="0">
                      <a:solidFill>
                        <a:srgbClr val="F8F8F8"/>
                      </a:solidFill>
                    </a:endParaRPr>
                  </a:p>
                </p:txBody>
              </p:sp>
              <p:sp>
                <p:nvSpPr>
                  <p:cNvPr id="33" name="TextBox 26"/>
                  <p:cNvSpPr txBox="1"/>
                  <p:nvPr/>
                </p:nvSpPr>
                <p:spPr>
                  <a:xfrm>
                    <a:off x="6248399" y="1768302"/>
                    <a:ext cx="2001845" cy="1110518"/>
                  </a:xfrm>
                  <a:prstGeom prst="rect">
                    <a:avLst/>
                  </a:prstGeom>
                  <a:noFill/>
                </p:spPr>
                <p:txBody>
                  <a:bodyPr>
                    <a:spAutoFit/>
                  </a:bodyPr>
                  <a:lstStyle/>
                  <a:p>
                    <a:pPr>
                      <a:defRPr/>
                    </a:pPr>
                    <a:r>
                      <a:rPr lang="zh-CN" altLang="en-US" sz="1400" b="1" dirty="0">
                        <a:solidFill>
                          <a:srgbClr val="000000"/>
                        </a:solidFill>
                        <a:latin typeface="Arial"/>
                      </a:rPr>
                      <a:t>打印机</a:t>
                    </a:r>
                    <a:endParaRPr lang="en-US" altLang="zh-CN" sz="1400" b="1" dirty="0">
                      <a:solidFill>
                        <a:srgbClr val="000000"/>
                      </a:solidFill>
                      <a:latin typeface="Arial"/>
                    </a:endParaRPr>
                  </a:p>
                  <a:p>
                    <a:pPr>
                      <a:defRPr/>
                    </a:pPr>
                    <a:r>
                      <a:rPr lang="zh-CN" altLang="en-US" sz="1400" b="1" dirty="0">
                        <a:solidFill>
                          <a:srgbClr val="000000"/>
                        </a:solidFill>
                        <a:latin typeface="Arial"/>
                      </a:rPr>
                      <a:t>风扇</a:t>
                    </a:r>
                    <a:endParaRPr lang="en-US" altLang="zh-CN" sz="1400" b="1" dirty="0">
                      <a:solidFill>
                        <a:srgbClr val="000000"/>
                      </a:solidFill>
                      <a:latin typeface="Arial"/>
                    </a:endParaRPr>
                  </a:p>
                  <a:p>
                    <a:pPr>
                      <a:defRPr/>
                    </a:pPr>
                    <a:r>
                      <a:rPr lang="zh-CN" altLang="en-US" sz="1400" b="1" dirty="0">
                        <a:solidFill>
                          <a:srgbClr val="000000"/>
                        </a:solidFill>
                        <a:latin typeface="Arial"/>
                      </a:rPr>
                      <a:t>天线</a:t>
                    </a:r>
                    <a:endParaRPr lang="en-US" altLang="zh-CN" sz="1400" b="1" dirty="0">
                      <a:solidFill>
                        <a:srgbClr val="000000"/>
                      </a:solidFill>
                      <a:latin typeface="Arial"/>
                    </a:endParaRPr>
                  </a:p>
                  <a:p>
                    <a:pPr>
                      <a:defRPr/>
                    </a:pPr>
                    <a:r>
                      <a:rPr lang="zh-CN" altLang="en-US" sz="1400" b="1" dirty="0">
                        <a:solidFill>
                          <a:srgbClr val="000000"/>
                        </a:solidFill>
                        <a:latin typeface="Arial"/>
                      </a:rPr>
                      <a:t>玩具</a:t>
                    </a:r>
                    <a:endParaRPr lang="en-US" sz="1400" b="1" dirty="0">
                      <a:solidFill>
                        <a:srgbClr val="000000"/>
                      </a:solidFill>
                      <a:latin typeface="Arial"/>
                    </a:endParaRPr>
                  </a:p>
                </p:txBody>
              </p:sp>
              <p:sp>
                <p:nvSpPr>
                  <p:cNvPr id="34" name="Rounded Rectangle 85"/>
                  <p:cNvSpPr/>
                  <p:nvPr/>
                </p:nvSpPr>
                <p:spPr>
                  <a:xfrm>
                    <a:off x="6172200" y="2968452"/>
                    <a:ext cx="2618581" cy="479227"/>
                  </a:xfrm>
                  <a:prstGeom prst="roundRect">
                    <a:avLst/>
                  </a:prstGeom>
                  <a:solidFill>
                    <a:srgbClr val="FF0000"/>
                  </a:solidFill>
                  <a:ln w="28575">
                    <a:solidFill>
                      <a:schemeClr val="accent6">
                        <a:lumMod val="25000"/>
                      </a:schemeClr>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514350" indent="-514350" algn="r">
                      <a:spcBef>
                        <a:spcPts val="0"/>
                      </a:spcBef>
                      <a:defRPr/>
                    </a:pPr>
                    <a:r>
                      <a:rPr lang="zh-CN" altLang="en-US" sz="1800" b="1" kern="0" dirty="0">
                        <a:solidFill>
                          <a:srgbClr val="F8F8F8"/>
                        </a:solidFill>
                      </a:rPr>
                      <a:t>无线通信</a:t>
                    </a:r>
                    <a:endParaRPr lang="en-US" sz="1800" b="1" kern="0" dirty="0">
                      <a:solidFill>
                        <a:srgbClr val="F8F8F8"/>
                      </a:solidFill>
                    </a:endParaRPr>
                  </a:p>
                </p:txBody>
              </p:sp>
              <p:sp>
                <p:nvSpPr>
                  <p:cNvPr id="35" name="TextBox 30"/>
                  <p:cNvSpPr txBox="1"/>
                  <p:nvPr/>
                </p:nvSpPr>
                <p:spPr>
                  <a:xfrm>
                    <a:off x="6248399" y="3542930"/>
                    <a:ext cx="1704182" cy="859756"/>
                  </a:xfrm>
                  <a:prstGeom prst="rect">
                    <a:avLst/>
                  </a:prstGeom>
                  <a:noFill/>
                </p:spPr>
                <p:txBody>
                  <a:bodyPr>
                    <a:spAutoFit/>
                  </a:bodyPr>
                  <a:lstStyle/>
                  <a:p>
                    <a:pPr>
                      <a:defRPr/>
                    </a:pPr>
                    <a:r>
                      <a:rPr lang="zh-CN" altLang="en-US" sz="1400" b="1" dirty="0">
                        <a:solidFill>
                          <a:srgbClr val="000000"/>
                        </a:solidFill>
                        <a:latin typeface="Arial"/>
                      </a:rPr>
                      <a:t>远程传感器</a:t>
                    </a:r>
                    <a:endParaRPr lang="en-US" altLang="zh-CN" sz="1400" b="1" dirty="0">
                      <a:solidFill>
                        <a:srgbClr val="000000"/>
                      </a:solidFill>
                      <a:latin typeface="Arial"/>
                    </a:endParaRPr>
                  </a:p>
                  <a:p>
                    <a:pPr>
                      <a:defRPr/>
                    </a:pPr>
                    <a:r>
                      <a:rPr lang="zh-CN" altLang="en-US" sz="1400" b="1" dirty="0">
                        <a:solidFill>
                          <a:srgbClr val="000000"/>
                        </a:solidFill>
                        <a:latin typeface="Arial"/>
                      </a:rPr>
                      <a:t>通讯控制器</a:t>
                    </a:r>
                    <a:endParaRPr lang="en-US" altLang="zh-CN" sz="1400" b="1" dirty="0">
                      <a:solidFill>
                        <a:srgbClr val="000000"/>
                      </a:solidFill>
                      <a:latin typeface="Arial"/>
                    </a:endParaRPr>
                  </a:p>
                  <a:p>
                    <a:pPr>
                      <a:defRPr/>
                    </a:pPr>
                    <a:endParaRPr lang="en-US" altLang="zh-CN" sz="1400" b="1" dirty="0">
                      <a:solidFill>
                        <a:srgbClr val="000000"/>
                      </a:solidFill>
                      <a:latin typeface="Arial"/>
                    </a:endParaRPr>
                  </a:p>
                </p:txBody>
              </p:sp>
              <p:sp>
                <p:nvSpPr>
                  <p:cNvPr id="36" name="Rounded Rectangle 102"/>
                  <p:cNvSpPr/>
                  <p:nvPr/>
                </p:nvSpPr>
                <p:spPr>
                  <a:xfrm>
                    <a:off x="6172200" y="4644853"/>
                    <a:ext cx="2618581" cy="479227"/>
                  </a:xfrm>
                  <a:prstGeom prst="roundRect">
                    <a:avLst/>
                  </a:prstGeom>
                  <a:solidFill>
                    <a:srgbClr val="FF0000"/>
                  </a:solidFill>
                  <a:ln w="28575">
                    <a:solidFill>
                      <a:schemeClr val="accent6">
                        <a:lumMod val="25000"/>
                      </a:schemeClr>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514350" indent="-514350" algn="r">
                      <a:spcBef>
                        <a:spcPts val="0"/>
                      </a:spcBef>
                      <a:defRPr/>
                    </a:pPr>
                    <a:r>
                      <a:rPr lang="zh-CN" altLang="en-US" sz="1800" b="1" kern="0" dirty="0">
                        <a:solidFill>
                          <a:srgbClr val="F8F8F8"/>
                        </a:solidFill>
                      </a:rPr>
                      <a:t>便携式医疗</a:t>
                    </a:r>
                    <a:endParaRPr lang="en-US" sz="1800" b="1" kern="0" dirty="0">
                      <a:solidFill>
                        <a:srgbClr val="F8F8F8"/>
                      </a:solidFill>
                    </a:endParaRPr>
                  </a:p>
                </p:txBody>
              </p:sp>
              <p:sp>
                <p:nvSpPr>
                  <p:cNvPr id="37" name="TextBox 34"/>
                  <p:cNvSpPr txBox="1"/>
                  <p:nvPr/>
                </p:nvSpPr>
                <p:spPr>
                  <a:xfrm>
                    <a:off x="6245350" y="5219330"/>
                    <a:ext cx="2519731" cy="1110518"/>
                  </a:xfrm>
                  <a:prstGeom prst="rect">
                    <a:avLst/>
                  </a:prstGeom>
                  <a:noFill/>
                </p:spPr>
                <p:txBody>
                  <a:bodyPr>
                    <a:spAutoFit/>
                  </a:bodyPr>
                  <a:lstStyle/>
                  <a:p>
                    <a:pPr>
                      <a:defRPr/>
                    </a:pPr>
                    <a:r>
                      <a:rPr lang="zh-CN" altLang="en-US" sz="1400" b="1" dirty="0">
                        <a:solidFill>
                          <a:srgbClr val="000000"/>
                        </a:solidFill>
                        <a:latin typeface="Arial"/>
                      </a:rPr>
                      <a:t>血糖计</a:t>
                    </a:r>
                    <a:endParaRPr lang="en-US" altLang="zh-CN" sz="1400" b="1" dirty="0">
                      <a:solidFill>
                        <a:srgbClr val="000000"/>
                      </a:solidFill>
                      <a:latin typeface="Arial"/>
                    </a:endParaRPr>
                  </a:p>
                  <a:p>
                    <a:pPr>
                      <a:defRPr/>
                    </a:pPr>
                    <a:r>
                      <a:rPr lang="zh-CN" altLang="en-US" sz="1400" b="1" dirty="0">
                        <a:solidFill>
                          <a:srgbClr val="000000"/>
                        </a:solidFill>
                        <a:latin typeface="Arial"/>
                      </a:rPr>
                      <a:t>温度计</a:t>
                    </a:r>
                    <a:endParaRPr lang="en-US" altLang="zh-CN" sz="1400" b="1" dirty="0">
                      <a:solidFill>
                        <a:srgbClr val="000000"/>
                      </a:solidFill>
                      <a:latin typeface="Arial"/>
                    </a:endParaRPr>
                  </a:p>
                  <a:p>
                    <a:pPr>
                      <a:defRPr/>
                    </a:pPr>
                    <a:r>
                      <a:rPr lang="zh-CN" altLang="en-US" sz="1400" b="1" dirty="0">
                        <a:solidFill>
                          <a:srgbClr val="000000"/>
                        </a:solidFill>
                        <a:latin typeface="Arial"/>
                      </a:rPr>
                      <a:t>心率监测计</a:t>
                    </a:r>
                    <a:endParaRPr lang="en-US" altLang="zh-CN" sz="1400" b="1" dirty="0">
                      <a:solidFill>
                        <a:srgbClr val="000000"/>
                      </a:solidFill>
                      <a:latin typeface="Arial"/>
                    </a:endParaRPr>
                  </a:p>
                  <a:p>
                    <a:pPr>
                      <a:defRPr/>
                    </a:pPr>
                    <a:r>
                      <a:rPr lang="zh-CN" altLang="en-US" sz="1400" b="1" dirty="0">
                        <a:solidFill>
                          <a:srgbClr val="000000"/>
                        </a:solidFill>
                        <a:latin typeface="Arial"/>
                      </a:rPr>
                      <a:t>可植入装置</a:t>
                    </a:r>
                    <a:endParaRPr lang="en-US" altLang="zh-CN" sz="1400" b="1" dirty="0">
                      <a:solidFill>
                        <a:srgbClr val="000000"/>
                      </a:solidFill>
                      <a:latin typeface="Arial"/>
                    </a:endParaRPr>
                  </a:p>
                </p:txBody>
              </p:sp>
              <p:sp>
                <p:nvSpPr>
                  <p:cNvPr id="38" name="Parallelogram 108"/>
                  <p:cNvSpPr/>
                  <p:nvPr/>
                </p:nvSpPr>
                <p:spPr>
                  <a:xfrm>
                    <a:off x="7256562" y="1208339"/>
                    <a:ext cx="1371600" cy="451651"/>
                  </a:xfrm>
                  <a:prstGeom prst="parallelogram">
                    <a:avLst>
                      <a:gd name="adj" fmla="val 58654"/>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a:solidFill>
                        <a:srgbClr val="FFFFFF"/>
                      </a:solidFill>
                    </a:endParaRPr>
                  </a:p>
                </p:txBody>
              </p:sp>
              <p:sp>
                <p:nvSpPr>
                  <p:cNvPr id="39" name="Parallelogram 113"/>
                  <p:cNvSpPr/>
                  <p:nvPr/>
                </p:nvSpPr>
                <p:spPr>
                  <a:xfrm>
                    <a:off x="7256562" y="2975313"/>
                    <a:ext cx="1371600" cy="451651"/>
                  </a:xfrm>
                  <a:prstGeom prst="parallelogram">
                    <a:avLst>
                      <a:gd name="adj" fmla="val 58654"/>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FFFFFF"/>
                      </a:solidFill>
                    </a:endParaRPr>
                  </a:p>
                </p:txBody>
              </p:sp>
              <p:sp>
                <p:nvSpPr>
                  <p:cNvPr id="40" name="Parallelogram 116"/>
                  <p:cNvSpPr/>
                  <p:nvPr/>
                </p:nvSpPr>
                <p:spPr>
                  <a:xfrm>
                    <a:off x="7239000" y="4653379"/>
                    <a:ext cx="1371600" cy="451651"/>
                  </a:xfrm>
                  <a:prstGeom prst="parallelogram">
                    <a:avLst>
                      <a:gd name="adj" fmla="val 58654"/>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a:solidFill>
                        <a:srgbClr val="FFFFFF"/>
                      </a:solidFill>
                    </a:endParaRPr>
                  </a:p>
                </p:txBody>
              </p:sp>
            </p:grpSp>
          </p:grpSp>
          <p:sp>
            <p:nvSpPr>
              <p:cNvPr id="22" name="Round Single Corner Rectangle 117"/>
              <p:cNvSpPr/>
              <p:nvPr/>
            </p:nvSpPr>
            <p:spPr>
              <a:xfrm>
                <a:off x="3635896" y="2996952"/>
                <a:ext cx="2011866" cy="2175993"/>
              </a:xfrm>
              <a:prstGeom prst="round1Rect">
                <a:avLst>
                  <a:gd name="adj" fmla="val 18105"/>
                </a:avLst>
              </a:prstGeom>
              <a:blipFill>
                <a:blip r:embed="rId3" cstate="print"/>
                <a:stretch>
                  <a:fillRect/>
                </a:stretch>
              </a:blipFill>
              <a:ln>
                <a:solidFill>
                  <a:schemeClr val="bg2"/>
                </a:solidFill>
              </a:ln>
              <a:effectLst>
                <a:outerShdw blurRad="330200" dist="330200" dir="5400000" algn="t" rotWithShape="0">
                  <a:prstClr val="black">
                    <a:alpha val="40000"/>
                  </a:prstClr>
                </a:outerShdw>
              </a:effectLst>
              <a:scene3d>
                <a:camera prst="perspectiveRelaxed" fov="4500000">
                  <a:rot lat="17673603" lon="0" rev="0"/>
                </a:camera>
                <a:lightRig rig="threePt" dir="t"/>
              </a:scene3d>
              <a:sp3d extrusionH="44450" prstMaterial="matte">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srgbClr val="FFFFFF"/>
                  </a:solidFill>
                </a:endParaRPr>
              </a:p>
            </p:txBody>
          </p:sp>
          <p:grpSp>
            <p:nvGrpSpPr>
              <p:cNvPr id="23" name="Group 23"/>
              <p:cNvGrpSpPr>
                <a:grpSpLocks/>
              </p:cNvGrpSpPr>
              <p:nvPr/>
            </p:nvGrpSpPr>
            <p:grpSpPr bwMode="auto">
              <a:xfrm>
                <a:off x="3275856" y="1700808"/>
                <a:ext cx="2619375" cy="1609725"/>
                <a:chOff x="3273552" y="4521376"/>
                <a:chExt cx="2618581" cy="1610310"/>
              </a:xfrm>
              <a:scene3d>
                <a:camera prst="perspectiveAbove">
                  <a:rot lat="21299999" lon="0" rev="0"/>
                </a:camera>
                <a:lightRig rig="threePt" dir="t"/>
              </a:scene3d>
            </p:grpSpPr>
            <p:sp>
              <p:nvSpPr>
                <p:cNvPr id="24" name="Rounded Rectangle 161"/>
                <p:cNvSpPr/>
                <p:nvPr/>
              </p:nvSpPr>
              <p:spPr>
                <a:xfrm>
                  <a:off x="3310054" y="4759588"/>
                  <a:ext cx="2547165" cy="1372098"/>
                </a:xfrm>
                <a:prstGeom prst="roundRect">
                  <a:avLst>
                    <a:gd name="adj" fmla="val 8201"/>
                  </a:avLst>
                </a:prstGeom>
                <a:solidFill>
                  <a:srgbClr val="D3D3D3"/>
                </a:solidFill>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FFFFFF"/>
                    </a:solidFill>
                  </a:endParaRPr>
                </a:p>
              </p:txBody>
            </p:sp>
            <p:sp>
              <p:nvSpPr>
                <p:cNvPr id="25" name="Rounded Rectangle 96"/>
                <p:cNvSpPr/>
                <p:nvPr/>
              </p:nvSpPr>
              <p:spPr>
                <a:xfrm>
                  <a:off x="3273552" y="4521376"/>
                  <a:ext cx="2618581" cy="479227"/>
                </a:xfrm>
                <a:prstGeom prst="roundRect">
                  <a:avLst/>
                </a:prstGeom>
                <a:solidFill>
                  <a:srgbClr val="FF0000"/>
                </a:solidFill>
                <a:ln w="28575">
                  <a:solidFill>
                    <a:schemeClr val="accent6">
                      <a:lumMod val="25000"/>
                    </a:schemeClr>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marL="514350" indent="-514350" algn="r">
                    <a:spcBef>
                      <a:spcPts val="0"/>
                    </a:spcBef>
                    <a:defRPr/>
                  </a:pPr>
                  <a:r>
                    <a:rPr lang="en-US" altLang="zh-CN" sz="1800" b="1" kern="0" dirty="0">
                      <a:solidFill>
                        <a:srgbClr val="F8F8F8"/>
                      </a:solidFill>
                    </a:rPr>
                    <a:t>USB</a:t>
                  </a:r>
                  <a:r>
                    <a:rPr lang="zh-CN" altLang="en-US" sz="1800" b="1" kern="0" dirty="0">
                      <a:solidFill>
                        <a:srgbClr val="F8F8F8"/>
                      </a:solidFill>
                    </a:rPr>
                    <a:t>通信应用</a:t>
                  </a:r>
                  <a:endParaRPr lang="en-US" sz="1800" b="1" kern="0" dirty="0">
                    <a:solidFill>
                      <a:srgbClr val="F8F8F8"/>
                    </a:solidFill>
                  </a:endParaRPr>
                </a:p>
              </p:txBody>
            </p:sp>
            <p:sp>
              <p:nvSpPr>
                <p:cNvPr id="26" name="TextBox 98"/>
                <p:cNvSpPr txBox="1">
                  <a:spLocks noChangeArrowheads="1"/>
                </p:cNvSpPr>
                <p:nvPr/>
              </p:nvSpPr>
              <p:spPr bwMode="auto">
                <a:xfrm>
                  <a:off x="3349750" y="5095854"/>
                  <a:ext cx="2519731" cy="860069"/>
                </a:xfrm>
                <a:prstGeom prst="rect">
                  <a:avLst/>
                </a:prstGeom>
                <a:noFill/>
                <a:ln w="9525">
                  <a:noFill/>
                  <a:miter lim="800000"/>
                  <a:headEnd/>
                  <a:tailEnd/>
                </a:ln>
                <a:sp3d prstMaterial="matte"/>
              </p:spPr>
              <p:txBody>
                <a:bodyPr>
                  <a:spAutoFit/>
                </a:bodyPr>
                <a:lstStyle/>
                <a:p>
                  <a:pPr>
                    <a:defRPr/>
                  </a:pPr>
                  <a:r>
                    <a:rPr lang="zh-CN" altLang="en-US" sz="1400" b="1" dirty="0">
                      <a:solidFill>
                        <a:srgbClr val="000000"/>
                      </a:solidFill>
                      <a:latin typeface="Arial"/>
                    </a:rPr>
                    <a:t>数据记录器</a:t>
                  </a:r>
                  <a:endParaRPr lang="en-US" altLang="zh-CN" sz="1400" b="1" dirty="0">
                    <a:solidFill>
                      <a:srgbClr val="000000"/>
                    </a:solidFill>
                    <a:latin typeface="Arial"/>
                  </a:endParaRPr>
                </a:p>
                <a:p>
                  <a:pPr>
                    <a:defRPr/>
                  </a:pPr>
                  <a:r>
                    <a:rPr lang="zh-CN" altLang="en-US" sz="1400" b="1" dirty="0">
                      <a:solidFill>
                        <a:srgbClr val="000000"/>
                      </a:solidFill>
                      <a:latin typeface="Arial"/>
                    </a:rPr>
                    <a:t>模拟和数字传感器系统</a:t>
                  </a:r>
                  <a:endParaRPr lang="en-US" altLang="zh-CN" sz="1400" b="1" dirty="0">
                    <a:solidFill>
                      <a:srgbClr val="000000"/>
                    </a:solidFill>
                    <a:latin typeface="Arial"/>
                  </a:endParaRPr>
                </a:p>
                <a:p>
                  <a:pPr>
                    <a:defRPr/>
                  </a:pPr>
                  <a:r>
                    <a:rPr lang="zh-CN" altLang="en-US" sz="1400" b="1" dirty="0">
                      <a:solidFill>
                        <a:srgbClr val="000000"/>
                      </a:solidFill>
                      <a:latin typeface="Arial"/>
                    </a:rPr>
                    <a:t>连接各种</a:t>
                  </a:r>
                  <a:r>
                    <a:rPr lang="en-US" altLang="zh-CN" sz="1400" b="1" dirty="0">
                      <a:solidFill>
                        <a:srgbClr val="000000"/>
                      </a:solidFill>
                      <a:latin typeface="Arial"/>
                    </a:rPr>
                    <a:t>USB</a:t>
                  </a:r>
                  <a:r>
                    <a:rPr lang="zh-CN" altLang="en-US" sz="1400" b="1" dirty="0">
                      <a:solidFill>
                        <a:srgbClr val="000000"/>
                      </a:solidFill>
                      <a:latin typeface="Arial"/>
                    </a:rPr>
                    <a:t>设备的应用</a:t>
                  </a:r>
                  <a:endParaRPr lang="en-US" altLang="zh-CN" sz="1400" b="1" dirty="0">
                    <a:solidFill>
                      <a:srgbClr val="000000"/>
                    </a:solidFill>
                    <a:latin typeface="Arial"/>
                  </a:endParaRPr>
                </a:p>
              </p:txBody>
            </p:sp>
            <p:sp>
              <p:nvSpPr>
                <p:cNvPr id="27" name="Parallelogram 115"/>
                <p:cNvSpPr/>
                <p:nvPr/>
              </p:nvSpPr>
              <p:spPr>
                <a:xfrm>
                  <a:off x="4343203" y="4537257"/>
                  <a:ext cx="1371184" cy="452602"/>
                </a:xfrm>
                <a:prstGeom prst="parallelogram">
                  <a:avLst>
                    <a:gd name="adj" fmla="val 58654"/>
                  </a:avLst>
                </a:prstGeom>
                <a:solidFill>
                  <a:schemeClr val="bg1">
                    <a:alpha val="34000"/>
                  </a:schemeClr>
                </a:solidFill>
                <a:ln>
                  <a:noFill/>
                </a:ln>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a:solidFill>
                      <a:srgbClr val="FFFFFF"/>
                    </a:solidFill>
                  </a:endParaRPr>
                </a:p>
              </p:txBody>
            </p:sp>
          </p:grpSp>
        </p:grpSp>
        <p:pic>
          <p:nvPicPr>
            <p:cNvPr id="6" name="Picture 38" descr="eZ430-RF copy"/>
            <p:cNvPicPr>
              <a:picLocks noChangeAspect="1" noChangeArrowheads="1"/>
            </p:cNvPicPr>
            <p:nvPr/>
          </p:nvPicPr>
          <p:blipFill>
            <a:blip r:embed="rId4" cstate="print">
              <a:clrChange>
                <a:clrFrom>
                  <a:srgbClr val="E4E0D4"/>
                </a:clrFrom>
                <a:clrTo>
                  <a:srgbClr val="E4E0D4">
                    <a:alpha val="0"/>
                  </a:srgbClr>
                </a:clrTo>
              </a:clrChange>
            </a:blip>
            <a:srcRect l="7297" t="6187" r="2463" b="23402"/>
            <a:stretch>
              <a:fillRect/>
            </a:stretch>
          </p:blipFill>
          <p:spPr bwMode="auto">
            <a:xfrm rot="511402" flipH="1">
              <a:off x="1944308" y="3077794"/>
              <a:ext cx="750354" cy="300632"/>
            </a:xfrm>
            <a:prstGeom prst="rect">
              <a:avLst/>
            </a:prstGeom>
            <a:noFill/>
            <a:ln w="9525">
              <a:noFill/>
              <a:miter lim="800000"/>
              <a:headEnd/>
              <a:tailEnd/>
            </a:ln>
            <a:scene3d>
              <a:camera prst="perspectiveAbove">
                <a:rot lat="21299999" lon="0" rev="0"/>
              </a:camera>
              <a:lightRig rig="threePt" dir="t"/>
            </a:scene3d>
            <a:sp3d prstMaterial="matte"/>
          </p:spPr>
        </p:pic>
        <p:sp>
          <p:nvSpPr>
            <p:cNvPr id="7" name="Sun 14"/>
            <p:cNvSpPr/>
            <p:nvPr/>
          </p:nvSpPr>
          <p:spPr bwMode="auto">
            <a:xfrm>
              <a:off x="2267744" y="2564904"/>
              <a:ext cx="438671" cy="410537"/>
            </a:xfrm>
            <a:prstGeom prst="sun">
              <a:avLst/>
            </a:prstGeom>
            <a:solidFill>
              <a:srgbClr val="FFC000"/>
            </a:solidFill>
            <a:ln>
              <a:noFill/>
            </a:ln>
            <a:scene3d>
              <a:camera prst="perspectiveAbove">
                <a:rot lat="21299999"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a:solidFill>
                  <a:srgbClr val="FFFFFF"/>
                </a:solidFill>
              </a:endParaRPr>
            </a:p>
          </p:txBody>
        </p:sp>
        <p:pic>
          <p:nvPicPr>
            <p:cNvPr id="8" name="Picture 53" descr="electric meter sm"/>
            <p:cNvPicPr>
              <a:picLocks noChangeAspect="1" noChangeArrowheads="1"/>
            </p:cNvPicPr>
            <p:nvPr/>
          </p:nvPicPr>
          <p:blipFill>
            <a:blip r:embed="rId5" cstate="print"/>
            <a:srcRect/>
            <a:stretch>
              <a:fillRect/>
            </a:stretch>
          </p:blipFill>
          <p:spPr bwMode="auto">
            <a:xfrm>
              <a:off x="1907704" y="4077072"/>
              <a:ext cx="864195" cy="819726"/>
            </a:xfrm>
            <a:prstGeom prst="rect">
              <a:avLst/>
            </a:prstGeom>
            <a:noFill/>
            <a:ln>
              <a:noFill/>
            </a:ln>
            <a:scene3d>
              <a:camera prst="perspectiveRight"/>
              <a:lightRig rig="threePt" dir="t"/>
            </a:scene3d>
            <a:sp3d/>
          </p:spPr>
        </p:pic>
        <p:pic>
          <p:nvPicPr>
            <p:cNvPr id="9" name="Picture 41" descr="Digital carkey sm"/>
            <p:cNvPicPr>
              <a:picLocks noChangeAspect="1" noChangeArrowheads="1"/>
            </p:cNvPicPr>
            <p:nvPr/>
          </p:nvPicPr>
          <p:blipFill>
            <a:blip r:embed="rId6" cstate="print"/>
            <a:srcRect/>
            <a:stretch>
              <a:fillRect/>
            </a:stretch>
          </p:blipFill>
          <p:spPr bwMode="auto">
            <a:xfrm>
              <a:off x="7308304" y="4365104"/>
              <a:ext cx="750112" cy="496264"/>
            </a:xfrm>
            <a:prstGeom prst="rect">
              <a:avLst/>
            </a:prstGeom>
            <a:noFill/>
            <a:ln>
              <a:noFill/>
            </a:ln>
            <a:scene3d>
              <a:camera prst="perspectiveRight"/>
              <a:lightRig rig="threePt" dir="t"/>
            </a:scene3d>
            <a:sp3d/>
          </p:spPr>
        </p:pic>
        <p:sp>
          <p:nvSpPr>
            <p:cNvPr id="10" name="Block Arc 62"/>
            <p:cNvSpPr/>
            <p:nvPr/>
          </p:nvSpPr>
          <p:spPr>
            <a:xfrm rot="18911424">
              <a:off x="7120373" y="4198117"/>
              <a:ext cx="352535" cy="275527"/>
            </a:xfrm>
            <a:prstGeom prst="blockArc">
              <a:avLst>
                <a:gd name="adj1" fmla="val 10800000"/>
                <a:gd name="adj2" fmla="val 21497780"/>
                <a:gd name="adj3" fmla="val 9092"/>
              </a:avLst>
            </a:prstGeom>
            <a:solidFill>
              <a:srgbClr val="00B0F0"/>
            </a:solidFill>
            <a:ln w="9525"/>
            <a:scene3d>
              <a:camera prst="perspective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000000"/>
                </a:solidFill>
              </a:endParaRPr>
            </a:p>
          </p:txBody>
        </p:sp>
        <p:sp>
          <p:nvSpPr>
            <p:cNvPr id="11" name="Block Arc 3"/>
            <p:cNvSpPr/>
            <p:nvPr/>
          </p:nvSpPr>
          <p:spPr>
            <a:xfrm rot="18911424">
              <a:off x="7327673" y="4337061"/>
              <a:ext cx="114527" cy="106869"/>
            </a:xfrm>
            <a:prstGeom prst="blockArc">
              <a:avLst>
                <a:gd name="adj1" fmla="val 10800000"/>
                <a:gd name="adj2" fmla="val 0"/>
                <a:gd name="adj3" fmla="val 15000"/>
              </a:avLst>
            </a:prstGeom>
            <a:solidFill>
              <a:srgbClr val="00B0F0"/>
            </a:solidFill>
            <a:ln w="9525"/>
            <a:scene3d>
              <a:camera prst="perspective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000000"/>
                </a:solidFill>
              </a:endParaRPr>
            </a:p>
          </p:txBody>
        </p:sp>
        <p:sp>
          <p:nvSpPr>
            <p:cNvPr id="12" name="Block Arc 61"/>
            <p:cNvSpPr/>
            <p:nvPr/>
          </p:nvSpPr>
          <p:spPr>
            <a:xfrm rot="18911424">
              <a:off x="7239921" y="4263109"/>
              <a:ext cx="229056" cy="193391"/>
            </a:xfrm>
            <a:prstGeom prst="blockArc">
              <a:avLst>
                <a:gd name="adj1" fmla="val 10800000"/>
                <a:gd name="adj2" fmla="val 21491761"/>
                <a:gd name="adj3" fmla="val 12668"/>
              </a:avLst>
            </a:prstGeom>
            <a:solidFill>
              <a:srgbClr val="00B0F0"/>
            </a:solidFill>
            <a:ln w="9525"/>
            <a:scene3d>
              <a:camera prst="perspectiveRigh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1" dirty="0">
                <a:solidFill>
                  <a:srgbClr val="000000"/>
                </a:solidFill>
              </a:endParaRPr>
            </a:p>
          </p:txBody>
        </p:sp>
        <p:pic>
          <p:nvPicPr>
            <p:cNvPr id="13" name="Picture 82" descr="smokedetector copy"/>
            <p:cNvPicPr>
              <a:picLocks noChangeAspect="1" noChangeArrowheads="1"/>
            </p:cNvPicPr>
            <p:nvPr/>
          </p:nvPicPr>
          <p:blipFill>
            <a:blip r:embed="rId7" cstate="print"/>
            <a:srcRect/>
            <a:stretch>
              <a:fillRect/>
            </a:stretch>
          </p:blipFill>
          <p:spPr bwMode="auto">
            <a:xfrm rot="10800000">
              <a:off x="4457330" y="5529635"/>
              <a:ext cx="482113" cy="406773"/>
            </a:xfrm>
            <a:prstGeom prst="rect">
              <a:avLst/>
            </a:prstGeom>
            <a:noFill/>
            <a:ln>
              <a:noFill/>
            </a:ln>
            <a:scene3d>
              <a:camera prst="perspectiveLeft"/>
              <a:lightRig rig="threePt" dir="t"/>
            </a:scene3d>
          </p:spPr>
        </p:pic>
        <p:pic>
          <p:nvPicPr>
            <p:cNvPr id="14" name="Picture 55" descr="Pelco dome 22478_small copy"/>
            <p:cNvPicPr>
              <a:picLocks noChangeAspect="1" noChangeArrowheads="1"/>
            </p:cNvPicPr>
            <p:nvPr/>
          </p:nvPicPr>
          <p:blipFill>
            <a:blip r:embed="rId8" cstate="print"/>
            <a:srcRect/>
            <a:stretch>
              <a:fillRect/>
            </a:stretch>
          </p:blipFill>
          <p:spPr bwMode="auto">
            <a:xfrm>
              <a:off x="4860032" y="5877272"/>
              <a:ext cx="477022" cy="457419"/>
            </a:xfrm>
            <a:prstGeom prst="rect">
              <a:avLst/>
            </a:prstGeom>
            <a:noFill/>
            <a:ln>
              <a:noFill/>
            </a:ln>
            <a:scene3d>
              <a:camera prst="perspectiveLeft"/>
              <a:lightRig rig="threePt" dir="t"/>
            </a:scene3d>
          </p:spPr>
        </p:pic>
        <p:pic>
          <p:nvPicPr>
            <p:cNvPr id="15" name="Picture 8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307860" y="5445224"/>
              <a:ext cx="792532" cy="789703"/>
            </a:xfrm>
            <a:prstGeom prst="rect">
              <a:avLst/>
            </a:prstGeom>
            <a:noFill/>
            <a:ln>
              <a:noFill/>
            </a:ln>
            <a:scene3d>
              <a:camera prst="perspectiveLeft"/>
              <a:lightRig rig="threePt" dir="t"/>
            </a:scene3d>
          </p:spPr>
        </p:pic>
        <p:pic>
          <p:nvPicPr>
            <p:cNvPr id="16" name="Picture 29" descr="therm"/>
            <p:cNvPicPr>
              <a:picLocks noChangeAspect="1" noChangeArrowheads="1"/>
            </p:cNvPicPr>
            <p:nvPr/>
          </p:nvPicPr>
          <p:blipFill>
            <a:blip r:embed="rId10" cstate="print"/>
            <a:srcRect/>
            <a:stretch>
              <a:fillRect/>
            </a:stretch>
          </p:blipFill>
          <p:spPr bwMode="auto">
            <a:xfrm rot="3193629">
              <a:off x="6966365" y="5899676"/>
              <a:ext cx="976008" cy="419953"/>
            </a:xfrm>
            <a:prstGeom prst="rect">
              <a:avLst/>
            </a:prstGeom>
            <a:noFill/>
            <a:ln>
              <a:noFill/>
            </a:ln>
            <a:scene3d>
              <a:camera prst="perspectiveLeft"/>
              <a:lightRig rig="threePt" dir="t"/>
            </a:scene3d>
          </p:spPr>
        </p:pic>
        <p:pic>
          <p:nvPicPr>
            <p:cNvPr id="17" name="Picture 2"/>
            <p:cNvPicPr>
              <a:picLocks noChangeAspect="1" noChangeArrowheads="1"/>
            </p:cNvPicPr>
            <p:nvPr/>
          </p:nvPicPr>
          <p:blipFill>
            <a:blip r:embed="rId11" cstate="print"/>
            <a:srcRect/>
            <a:stretch>
              <a:fillRect/>
            </a:stretch>
          </p:blipFill>
          <p:spPr bwMode="auto">
            <a:xfrm>
              <a:off x="7308304" y="2492896"/>
              <a:ext cx="576064" cy="864096"/>
            </a:xfrm>
            <a:prstGeom prst="rect">
              <a:avLst/>
            </a:prstGeom>
            <a:noFill/>
            <a:ln w="9525">
              <a:noFill/>
              <a:miter lim="800000"/>
              <a:headEnd/>
              <a:tailEnd/>
            </a:ln>
          </p:spPr>
        </p:pic>
        <p:pic>
          <p:nvPicPr>
            <p:cNvPr id="18" name="Picture 4"/>
            <p:cNvPicPr>
              <a:picLocks noChangeAspect="1" noChangeArrowheads="1"/>
            </p:cNvPicPr>
            <p:nvPr/>
          </p:nvPicPr>
          <p:blipFill>
            <a:blip r:embed="rId12" cstate="print"/>
            <a:srcRect l="2054" t="12628" r="3447" b="19181"/>
            <a:stretch>
              <a:fillRect/>
            </a:stretch>
          </p:blipFill>
          <p:spPr bwMode="auto">
            <a:xfrm>
              <a:off x="4860032" y="2564904"/>
              <a:ext cx="504056" cy="295859"/>
            </a:xfrm>
            <a:prstGeom prst="rect">
              <a:avLst/>
            </a:prstGeom>
            <a:noFill/>
            <a:ln w="9525" algn="ctr">
              <a:noFill/>
              <a:miter lim="800000"/>
              <a:headEnd/>
              <a:tailEnd/>
            </a:ln>
          </p:spPr>
        </p:pic>
      </p:grpSp>
    </p:spTree>
    <p:extLst>
      <p:ext uri="{BB962C8B-B14F-4D97-AF65-F5344CB8AC3E}">
        <p14:creationId xmlns:p14="http://schemas.microsoft.com/office/powerpoint/2010/main" val="1559627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MSP430G2</a:t>
            </a:r>
            <a:r>
              <a:rPr lang="zh-CN" altLang="en-US" dirty="0"/>
              <a:t> </a:t>
            </a:r>
            <a:r>
              <a:rPr lang="en-US" altLang="zh-CN" dirty="0" err="1"/>
              <a:t>LaunchPad</a:t>
            </a:r>
            <a:r>
              <a:rPr lang="en-US" altLang="zh-CN" dirty="0"/>
              <a:t> </a:t>
            </a:r>
            <a:endParaRPr lang="zh-CN" altLang="en-US" dirty="0"/>
          </a:p>
        </p:txBody>
      </p:sp>
      <p:sp>
        <p:nvSpPr>
          <p:cNvPr id="3" name="内容占位符 2"/>
          <p:cNvSpPr>
            <a:spLocks noGrp="1"/>
          </p:cNvSpPr>
          <p:nvPr>
            <p:ph idx="1"/>
          </p:nvPr>
        </p:nvSpPr>
        <p:spPr>
          <a:xfrm>
            <a:off x="838200" y="1825625"/>
            <a:ext cx="10515600" cy="4713720"/>
          </a:xfrm>
        </p:spPr>
        <p:txBody>
          <a:bodyPr>
            <a:normAutofit fontScale="62500" lnSpcReduction="20000"/>
          </a:bodyPr>
          <a:lstStyle/>
          <a:p>
            <a:pPr>
              <a:lnSpc>
                <a:spcPct val="170000"/>
              </a:lnSpc>
            </a:pPr>
            <a:r>
              <a:rPr lang="en-US" altLang="zh-CN" sz="4500" dirty="0"/>
              <a:t>MSP430G2553</a:t>
            </a:r>
            <a:r>
              <a:rPr lang="zh-CN" altLang="en-US" sz="4500" dirty="0"/>
              <a:t>主要特点</a:t>
            </a:r>
            <a:endParaRPr lang="en-US" altLang="zh-CN" sz="4500" dirty="0"/>
          </a:p>
          <a:p>
            <a:pPr lvl="1">
              <a:lnSpc>
                <a:spcPct val="170000"/>
              </a:lnSpc>
            </a:pPr>
            <a:r>
              <a:rPr lang="en-US" altLang="zh-CN" sz="3800" dirty="0"/>
              <a:t>16MHz</a:t>
            </a:r>
            <a:r>
              <a:rPr lang="zh-CN" altLang="en-US" sz="3800" dirty="0"/>
              <a:t>的</a:t>
            </a:r>
            <a:r>
              <a:rPr lang="en-US" altLang="zh-CN" sz="3800" dirty="0"/>
              <a:t>CPU</a:t>
            </a:r>
            <a:r>
              <a:rPr lang="zh-CN" altLang="en-US" sz="3800" dirty="0"/>
              <a:t>速度</a:t>
            </a:r>
            <a:endParaRPr lang="en-US" altLang="zh-CN" sz="3800" dirty="0"/>
          </a:p>
          <a:p>
            <a:pPr lvl="1">
              <a:lnSpc>
                <a:spcPct val="170000"/>
              </a:lnSpc>
            </a:pPr>
            <a:r>
              <a:rPr lang="en-US" altLang="zh-CN" sz="3800" dirty="0"/>
              <a:t>1.8V</a:t>
            </a:r>
            <a:r>
              <a:rPr lang="zh-CN" altLang="en-US" sz="3800" dirty="0"/>
              <a:t>至</a:t>
            </a:r>
            <a:r>
              <a:rPr lang="en-US" altLang="zh-CN" sz="3800" dirty="0"/>
              <a:t>3.6V</a:t>
            </a:r>
            <a:r>
              <a:rPr lang="zh-CN" altLang="en-US" sz="3800" dirty="0"/>
              <a:t>工作电压</a:t>
            </a:r>
            <a:endParaRPr lang="en-US" altLang="zh-CN" sz="3800" dirty="0"/>
          </a:p>
          <a:p>
            <a:pPr lvl="1">
              <a:lnSpc>
                <a:spcPct val="170000"/>
              </a:lnSpc>
            </a:pPr>
            <a:r>
              <a:rPr lang="en-US" altLang="zh-CN" sz="3800" dirty="0"/>
              <a:t>16KB Flash</a:t>
            </a:r>
            <a:r>
              <a:rPr lang="zh-CN" altLang="en-US" sz="3800" dirty="0"/>
              <a:t>，</a:t>
            </a:r>
            <a:r>
              <a:rPr lang="en-US" altLang="zh-CN" sz="3800" dirty="0"/>
              <a:t>512</a:t>
            </a:r>
            <a:r>
              <a:rPr lang="zh-CN" altLang="en-US" sz="3800" dirty="0"/>
              <a:t>字节</a:t>
            </a:r>
            <a:r>
              <a:rPr lang="en-US" altLang="zh-CN" sz="3800" dirty="0"/>
              <a:t>RAM</a:t>
            </a:r>
          </a:p>
          <a:p>
            <a:pPr lvl="1">
              <a:lnSpc>
                <a:spcPct val="170000"/>
              </a:lnSpc>
            </a:pPr>
            <a:r>
              <a:rPr lang="zh-CN" altLang="en-US" sz="3800" dirty="0"/>
              <a:t>模拟与数字外设的广泛性能</a:t>
            </a:r>
            <a:endParaRPr lang="en-US" altLang="zh-CN" sz="3800" dirty="0"/>
          </a:p>
          <a:p>
            <a:pPr lvl="1">
              <a:lnSpc>
                <a:spcPct val="170000"/>
              </a:lnSpc>
            </a:pPr>
            <a:r>
              <a:rPr lang="zh-CN" altLang="en-US" sz="3800" dirty="0"/>
              <a:t>集成</a:t>
            </a:r>
            <a:r>
              <a:rPr lang="en-US" altLang="zh-CN" sz="3800" dirty="0"/>
              <a:t>GPIO</a:t>
            </a:r>
            <a:r>
              <a:rPr lang="zh-CN" altLang="en-US" sz="3800" dirty="0"/>
              <a:t>、定时器、</a:t>
            </a:r>
            <a:r>
              <a:rPr lang="en-US" altLang="zh-CN" sz="3800" dirty="0"/>
              <a:t>ADC</a:t>
            </a:r>
            <a:r>
              <a:rPr lang="zh-CN" altLang="en-US" sz="3800" dirty="0"/>
              <a:t>、比较器、</a:t>
            </a:r>
            <a:r>
              <a:rPr lang="en-US" altLang="zh-CN" sz="3800" dirty="0"/>
              <a:t>USCI</a:t>
            </a:r>
            <a:r>
              <a:rPr lang="zh-CN" altLang="en-US" sz="3800" dirty="0"/>
              <a:t>串行通信、电容触摸接口</a:t>
            </a:r>
            <a:br>
              <a:rPr lang="en-US" altLang="zh-CN" dirty="0"/>
            </a:br>
            <a:br>
              <a:rPr lang="zh-CN" altLang="en-US" dirty="0"/>
            </a:br>
            <a:endParaRPr lang="zh-CN" altLang="en-US" dirty="0"/>
          </a:p>
        </p:txBody>
      </p:sp>
    </p:spTree>
    <p:extLst>
      <p:ext uri="{BB962C8B-B14F-4D97-AF65-F5344CB8AC3E}">
        <p14:creationId xmlns:p14="http://schemas.microsoft.com/office/powerpoint/2010/main" val="298393389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TotalTime>
  <Words>836</Words>
  <Application>Microsoft Office PowerPoint</Application>
  <PresentationFormat>宽屏</PresentationFormat>
  <Paragraphs>134</Paragraphs>
  <Slides>24</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等线</vt:lpstr>
      <vt:lpstr>等线 Light</vt:lpstr>
      <vt:lpstr>Arial</vt:lpstr>
      <vt:lpstr>Office 主题​​</vt:lpstr>
      <vt:lpstr>MSP430单片机及 CCS开发环境简介</vt:lpstr>
      <vt:lpstr>内容</vt:lpstr>
      <vt:lpstr>一、MSP430单片机简介</vt:lpstr>
      <vt:lpstr>一、MSP430单片机简介</vt:lpstr>
      <vt:lpstr>一、MSP430单片机简介</vt:lpstr>
      <vt:lpstr>一、MSP430单片机简介</vt:lpstr>
      <vt:lpstr>一、MSP430单片机简介</vt:lpstr>
      <vt:lpstr>一、MSP430单片机简介</vt:lpstr>
      <vt:lpstr>二、 MSP430G2 LaunchPad </vt:lpstr>
      <vt:lpstr>二、 MSP430G2 LaunchPad </vt:lpstr>
      <vt:lpstr>二、 MSP430G2 LaunchPad </vt:lpstr>
      <vt:lpstr>二、 MSP430G2 LaunchPad </vt:lpstr>
      <vt:lpstr>三、CCS安装</vt:lpstr>
      <vt:lpstr>三、CCS安装</vt:lpstr>
      <vt:lpstr>三、CCS安装</vt:lpstr>
      <vt:lpstr>三、CCS安装</vt:lpstr>
      <vt:lpstr>三、软件环境安装</vt:lpstr>
      <vt:lpstr>三、软件环境安装</vt:lpstr>
      <vt:lpstr>三、CCS安装</vt:lpstr>
      <vt:lpstr>四、CCS开发环境简介</vt:lpstr>
      <vt:lpstr>四、CCS开发环境简介</vt:lpstr>
      <vt:lpstr>四、CCS开发环境简介</vt:lpstr>
      <vt:lpstr>四、CCS开发环境简介</vt:lpstr>
      <vt:lpstr>四、CCS开发环境简介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电子设计与工艺实训</dc:title>
  <dc:creator>user</dc:creator>
  <cp:lastModifiedBy>杨 帆</cp:lastModifiedBy>
  <cp:revision>66</cp:revision>
  <dcterms:created xsi:type="dcterms:W3CDTF">2017-06-14T16:02:02Z</dcterms:created>
  <dcterms:modified xsi:type="dcterms:W3CDTF">2021-07-05T02:23:14Z</dcterms:modified>
</cp:coreProperties>
</file>